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2"/>
  </p:sldMasterIdLst>
  <p:notesMasterIdLst>
    <p:notesMasterId r:id="rId11"/>
  </p:notesMasterIdLst>
  <p:sldIdLst>
    <p:sldId id="276" r:id="rId3"/>
    <p:sldId id="256" r:id="rId4"/>
    <p:sldId id="262" r:id="rId5"/>
    <p:sldId id="266" r:id="rId6"/>
    <p:sldId id="265" r:id="rId7"/>
    <p:sldId id="264" r:id="rId8"/>
    <p:sldId id="277" r:id="rId9"/>
    <p:sldId id="278" r:id="rId10"/>
  </p:sldIdLst>
  <p:sldSz cx="12192000" cy="6858000"/>
  <p:notesSz cx="6858000" cy="9144000"/>
  <p:embeddedFontLst>
    <p:embeddedFont>
      <p:font typeface="思源黑体 CN Bold" panose="02010600030101010101" charset="-122"/>
      <p:bold r:id="rId12"/>
    </p:embeddedFont>
    <p:embeddedFont>
      <p:font typeface="思源黑体 CN Heavy" panose="02010600030101010101" charset="-122"/>
      <p:bold r:id="rId13"/>
    </p:embeddedFont>
    <p:embeddedFont>
      <p:font typeface="Calibri" panose="020F0502020204030204" pitchFamily="34" charset="0"/>
      <p:regular r:id="rId14"/>
      <p:bold r:id="rId15"/>
      <p:italic r:id="rId16"/>
      <p:boldItalic r:id="rId17"/>
    </p:embeddedFont>
    <p:embeddedFont>
      <p:font typeface="Consolas" panose="020B0609020204030204" pitchFamily="49" charset="0"/>
      <p:regular r:id="rId18"/>
      <p:bold r:id="rId19"/>
      <p:italic r:id="rId20"/>
      <p:boldItalic r:id="rId21"/>
    </p:embeddedFont>
    <p:embeddedFont>
      <p:font typeface="黑体" panose="02010609060101010101" pitchFamily="49" charset="-122"/>
      <p:regular r:id="rId22"/>
    </p:embeddedFont>
    <p:embeddedFont>
      <p:font typeface="微软雅黑" panose="020B0503020204020204" pitchFamily="34" charset="-122"/>
      <p:regular r:id="rId23"/>
      <p:bold r:id="rId24"/>
    </p:embeddedFont>
  </p:embeddedFontLst>
  <p:custDataLst>
    <p:tags r:id="rId25"/>
  </p:custDataLst>
  <p:defaultTextStyle>
    <a:defPPr>
      <a:defRPr lang="zh-CN"/>
    </a:defPPr>
    <a:lvl1pPr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0000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0000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0000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0000FF"/>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60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FF"/>
    <a:srgbClr val="FF00FF"/>
    <a:srgbClr val="339933"/>
    <a:srgbClr val="006600"/>
    <a:srgbClr val="33CC33"/>
    <a:srgbClr val="C0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59" autoAdjust="0"/>
    <p:restoredTop sz="89442" autoAdjust="0"/>
  </p:normalViewPr>
  <p:slideViewPr>
    <p:cSldViewPr>
      <p:cViewPr varScale="1">
        <p:scale>
          <a:sx n="91" d="100"/>
          <a:sy n="91" d="100"/>
        </p:scale>
        <p:origin x="87" y="60"/>
      </p:cViewPr>
      <p:guideLst>
        <p:guide orient="horz" pos="2160"/>
        <p:guide pos="60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44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C2B883-75C8-486B-AE8B-C51D5A1D15C1}" type="datetimeFigureOut">
              <a:rPr lang="zh-CN" altLang="en-US" smtClean="0"/>
              <a:t>2022-06-28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2B1C0E-066D-4A40-95E6-B6E6C0C47BE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2B1C0E-066D-4A40-95E6-B6E6C0C47BE6}"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cxnSp>
        <p:nvCxnSpPr>
          <p:cNvPr id="7" name="直接连接符 6"/>
          <p:cNvCxnSpPr/>
          <p:nvPr userDrawn="1"/>
        </p:nvCxnSpPr>
        <p:spPr>
          <a:xfrm>
            <a:off x="0" y="83620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0" y="90821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130" y="-99695"/>
            <a:ext cx="3521710" cy="1133475"/>
          </a:xfrm>
          <a:prstGeom prst="rect">
            <a:avLst/>
          </a:prstGeom>
        </p:spPr>
      </p:pic>
      <p:pic>
        <p:nvPicPr>
          <p:cNvPr id="11" name="图片 10" descr="乐高玩具&#10;&#10;低可信度描述已自动生成"/>
          <p:cNvPicPr>
            <a:picLocks noChangeAspect="1"/>
          </p:cNvPicPr>
          <p:nvPr userDrawn="1"/>
        </p:nvPicPr>
        <p:blipFill>
          <a:blip r:embed="rId3">
            <a:alphaModFix amt="20000"/>
            <a:duotone>
              <a:schemeClr val="accent6">
                <a:shade val="45000"/>
                <a:satMod val="135000"/>
              </a:schemeClr>
              <a:prstClr val="white"/>
            </a:duotone>
            <a:extLst>
              <a:ext uri="{28A0092B-C50C-407E-A947-70E740481C1C}">
                <a14:useLocalDpi xmlns:a14="http://schemas.microsoft.com/office/drawing/2010/main" val="0"/>
              </a:ext>
            </a:extLst>
          </a:blip>
          <a:srcRect l="71274" t="20018" b="-57"/>
          <a:stretch>
            <a:fillRect/>
          </a:stretch>
        </p:blipFill>
        <p:spPr>
          <a:xfrm rot="10800000">
            <a:off x="8976360" y="692785"/>
            <a:ext cx="3312160" cy="6217920"/>
          </a:xfrm>
          <a:prstGeom prst="rect">
            <a:avLst/>
          </a:prstGeom>
        </p:spPr>
      </p:pic>
      <p:sp>
        <p:nvSpPr>
          <p:cNvPr id="14" name="open-book_299"/>
          <p:cNvSpPr/>
          <p:nvPr userDrawn="1"/>
        </p:nvSpPr>
        <p:spPr>
          <a:xfrm>
            <a:off x="335360" y="114432"/>
            <a:ext cx="609685" cy="506257"/>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88862 h 440259"/>
              <a:gd name="T41" fmla="*/ 88862 h 440259"/>
              <a:gd name="T42" fmla="*/ 278945 h 440259"/>
              <a:gd name="T43" fmla="*/ 278945 h 440259"/>
              <a:gd name="T44" fmla="*/ 278945 h 440259"/>
              <a:gd name="T45" fmla="*/ 278945 h 440259"/>
              <a:gd name="T46" fmla="*/ 278945 h 440259"/>
              <a:gd name="T47" fmla="*/ 278945 h 440259"/>
              <a:gd name="T48" fmla="*/ 88862 h 440259"/>
              <a:gd name="T49" fmla="*/ 88862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88862 h 440259"/>
              <a:gd name="T89" fmla="*/ 88862 h 440259"/>
              <a:gd name="T90" fmla="*/ 278945 h 440259"/>
              <a:gd name="T91" fmla="*/ 278945 h 440259"/>
              <a:gd name="T92" fmla="*/ 278945 h 440259"/>
              <a:gd name="T93" fmla="*/ 278945 h 440259"/>
              <a:gd name="T94" fmla="*/ 278945 h 440259"/>
              <a:gd name="T95" fmla="*/ 278945 h 440259"/>
              <a:gd name="T96" fmla="*/ 88862 h 440259"/>
              <a:gd name="T97" fmla="*/ 88862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278945 h 440259"/>
              <a:gd name="T111" fmla="*/ 278945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36">
                <a:moveTo>
                  <a:pt x="387" y="133"/>
                </a:moveTo>
                <a:lnTo>
                  <a:pt x="387" y="108"/>
                </a:lnTo>
                <a:lnTo>
                  <a:pt x="386" y="102"/>
                </a:lnTo>
                <a:cubicBezTo>
                  <a:pt x="385" y="101"/>
                  <a:pt x="377" y="87"/>
                  <a:pt x="361" y="72"/>
                </a:cubicBezTo>
                <a:cubicBezTo>
                  <a:pt x="348" y="61"/>
                  <a:pt x="331" y="50"/>
                  <a:pt x="308" y="45"/>
                </a:cubicBezTo>
                <a:lnTo>
                  <a:pt x="308" y="0"/>
                </a:lnTo>
                <a:cubicBezTo>
                  <a:pt x="210" y="7"/>
                  <a:pt x="200" y="84"/>
                  <a:pt x="200" y="84"/>
                </a:cubicBezTo>
                <a:lnTo>
                  <a:pt x="200" y="85"/>
                </a:lnTo>
                <a:cubicBezTo>
                  <a:pt x="200" y="85"/>
                  <a:pt x="200" y="85"/>
                  <a:pt x="200" y="85"/>
                </a:cubicBezTo>
                <a:cubicBezTo>
                  <a:pt x="196" y="81"/>
                  <a:pt x="192" y="77"/>
                  <a:pt x="187" y="72"/>
                </a:cubicBezTo>
                <a:cubicBezTo>
                  <a:pt x="171" y="57"/>
                  <a:pt x="145" y="42"/>
                  <a:pt x="112" y="42"/>
                </a:cubicBezTo>
                <a:cubicBezTo>
                  <a:pt x="79" y="42"/>
                  <a:pt x="54" y="58"/>
                  <a:pt x="38" y="72"/>
                </a:cubicBezTo>
                <a:cubicBezTo>
                  <a:pt x="22" y="87"/>
                  <a:pt x="14" y="101"/>
                  <a:pt x="14" y="102"/>
                </a:cubicBezTo>
                <a:lnTo>
                  <a:pt x="12" y="108"/>
                </a:lnTo>
                <a:lnTo>
                  <a:pt x="12" y="133"/>
                </a:lnTo>
                <a:lnTo>
                  <a:pt x="0" y="133"/>
                </a:lnTo>
                <a:lnTo>
                  <a:pt x="0" y="336"/>
                </a:lnTo>
                <a:lnTo>
                  <a:pt x="404" y="336"/>
                </a:lnTo>
                <a:lnTo>
                  <a:pt x="404" y="133"/>
                </a:lnTo>
                <a:lnTo>
                  <a:pt x="387" y="133"/>
                </a:lnTo>
                <a:close/>
                <a:moveTo>
                  <a:pt x="72" y="295"/>
                </a:moveTo>
                <a:cubicBezTo>
                  <a:pt x="83" y="289"/>
                  <a:pt x="96" y="284"/>
                  <a:pt x="112" y="284"/>
                </a:cubicBezTo>
                <a:cubicBezTo>
                  <a:pt x="128" y="284"/>
                  <a:pt x="141" y="289"/>
                  <a:pt x="152" y="295"/>
                </a:cubicBezTo>
                <a:lnTo>
                  <a:pt x="72" y="295"/>
                </a:lnTo>
                <a:close/>
                <a:moveTo>
                  <a:pt x="186" y="286"/>
                </a:moveTo>
                <a:cubicBezTo>
                  <a:pt x="170" y="271"/>
                  <a:pt x="145" y="257"/>
                  <a:pt x="112" y="257"/>
                </a:cubicBezTo>
                <a:lnTo>
                  <a:pt x="112" y="257"/>
                </a:lnTo>
                <a:cubicBezTo>
                  <a:pt x="80" y="257"/>
                  <a:pt x="56" y="271"/>
                  <a:pt x="40" y="285"/>
                </a:cubicBezTo>
                <a:lnTo>
                  <a:pt x="40" y="112"/>
                </a:lnTo>
                <a:cubicBezTo>
                  <a:pt x="42" y="108"/>
                  <a:pt x="49" y="99"/>
                  <a:pt x="58" y="91"/>
                </a:cubicBezTo>
                <a:cubicBezTo>
                  <a:pt x="71" y="80"/>
                  <a:pt x="88" y="70"/>
                  <a:pt x="112" y="70"/>
                </a:cubicBezTo>
                <a:cubicBezTo>
                  <a:pt x="137" y="70"/>
                  <a:pt x="155" y="81"/>
                  <a:pt x="169" y="93"/>
                </a:cubicBezTo>
                <a:cubicBezTo>
                  <a:pt x="175" y="98"/>
                  <a:pt x="180" y="104"/>
                  <a:pt x="183" y="109"/>
                </a:cubicBezTo>
                <a:cubicBezTo>
                  <a:pt x="185" y="110"/>
                  <a:pt x="185" y="111"/>
                  <a:pt x="186" y="112"/>
                </a:cubicBezTo>
                <a:lnTo>
                  <a:pt x="186" y="286"/>
                </a:lnTo>
                <a:close/>
                <a:moveTo>
                  <a:pt x="286" y="24"/>
                </a:moveTo>
                <a:lnTo>
                  <a:pt x="286" y="42"/>
                </a:lnTo>
                <a:lnTo>
                  <a:pt x="286" y="70"/>
                </a:lnTo>
                <a:lnTo>
                  <a:pt x="286" y="229"/>
                </a:lnTo>
                <a:cubicBezTo>
                  <a:pt x="286" y="229"/>
                  <a:pt x="249" y="222"/>
                  <a:pt x="214" y="254"/>
                </a:cubicBezTo>
                <a:lnTo>
                  <a:pt x="214" y="112"/>
                </a:lnTo>
                <a:lnTo>
                  <a:pt x="214" y="112"/>
                </a:lnTo>
                <a:lnTo>
                  <a:pt x="214" y="96"/>
                </a:lnTo>
                <a:cubicBezTo>
                  <a:pt x="214" y="96"/>
                  <a:pt x="227" y="36"/>
                  <a:pt x="286" y="24"/>
                </a:cubicBezTo>
                <a:close/>
                <a:moveTo>
                  <a:pt x="246" y="295"/>
                </a:moveTo>
                <a:cubicBezTo>
                  <a:pt x="257" y="289"/>
                  <a:pt x="270" y="284"/>
                  <a:pt x="286" y="284"/>
                </a:cubicBezTo>
                <a:cubicBezTo>
                  <a:pt x="302" y="284"/>
                  <a:pt x="315" y="289"/>
                  <a:pt x="326" y="295"/>
                </a:cubicBezTo>
                <a:lnTo>
                  <a:pt x="246" y="295"/>
                </a:lnTo>
                <a:close/>
                <a:moveTo>
                  <a:pt x="360" y="286"/>
                </a:moveTo>
                <a:cubicBezTo>
                  <a:pt x="344" y="271"/>
                  <a:pt x="319" y="257"/>
                  <a:pt x="286" y="257"/>
                </a:cubicBezTo>
                <a:cubicBezTo>
                  <a:pt x="254" y="257"/>
                  <a:pt x="230" y="271"/>
                  <a:pt x="214" y="285"/>
                </a:cubicBezTo>
                <a:lnTo>
                  <a:pt x="214" y="284"/>
                </a:lnTo>
                <a:cubicBezTo>
                  <a:pt x="244" y="242"/>
                  <a:pt x="308" y="253"/>
                  <a:pt x="308" y="253"/>
                </a:cubicBezTo>
                <a:lnTo>
                  <a:pt x="308" y="73"/>
                </a:lnTo>
                <a:cubicBezTo>
                  <a:pt x="322" y="77"/>
                  <a:pt x="334" y="85"/>
                  <a:pt x="343" y="92"/>
                </a:cubicBezTo>
                <a:cubicBezTo>
                  <a:pt x="349" y="98"/>
                  <a:pt x="354" y="104"/>
                  <a:pt x="357" y="109"/>
                </a:cubicBezTo>
                <a:cubicBezTo>
                  <a:pt x="358" y="110"/>
                  <a:pt x="359" y="111"/>
                  <a:pt x="360" y="112"/>
                </a:cubicBezTo>
                <a:lnTo>
                  <a:pt x="360" y="286"/>
                </a:lnTo>
                <a:lnTo>
                  <a:pt x="360" y="286"/>
                </a:ln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 14" descr="乐高玩具&#10;&#10;低可信度描述已自动生成"/>
          <p:cNvPicPr>
            <a:picLocks noChangeAspect="1"/>
          </p:cNvPicPr>
          <p:nvPr userDrawn="1"/>
        </p:nvPicPr>
        <p:blipFill>
          <a:blip r:embed="rId3">
            <a:alphaModFix amt="20000"/>
            <a:duotone>
              <a:schemeClr val="accent6">
                <a:shade val="45000"/>
                <a:satMod val="135000"/>
              </a:schemeClr>
              <a:prstClr val="white"/>
            </a:duotone>
            <a:extLst>
              <a:ext uri="{28A0092B-C50C-407E-A947-70E740481C1C}">
                <a14:useLocalDpi xmlns:a14="http://schemas.microsoft.com/office/drawing/2010/main" val="0"/>
              </a:ext>
            </a:extLst>
          </a:blip>
          <a:srcRect t="30011" r="76729"/>
          <a:stretch>
            <a:fillRect/>
          </a:stretch>
        </p:blipFill>
        <p:spPr>
          <a:xfrm rot="13844502">
            <a:off x="3201035" y="4319905"/>
            <a:ext cx="1773198" cy="3593465"/>
          </a:xfrm>
          <a:prstGeom prst="rect">
            <a:avLst/>
          </a:prstGeom>
        </p:spPr>
      </p:pic>
      <p:pic>
        <p:nvPicPr>
          <p:cNvPr id="16" name="图片 15" descr="乐高玩具&#10;&#10;低可信度描述已自动生成"/>
          <p:cNvPicPr>
            <a:picLocks noChangeAspect="1"/>
          </p:cNvPicPr>
          <p:nvPr userDrawn="1"/>
        </p:nvPicPr>
        <p:blipFill>
          <a:blip r:embed="rId3">
            <a:alphaModFix amt="20000"/>
            <a:duotone>
              <a:schemeClr val="accent6">
                <a:shade val="45000"/>
                <a:satMod val="135000"/>
              </a:schemeClr>
              <a:prstClr val="white"/>
            </a:duotone>
            <a:extLst>
              <a:ext uri="{28A0092B-C50C-407E-A947-70E740481C1C}">
                <a14:useLocalDpi xmlns:a14="http://schemas.microsoft.com/office/drawing/2010/main" val="0"/>
              </a:ext>
            </a:extLst>
          </a:blip>
          <a:srcRect l="32084" t="30011" r="27509" b="-2004"/>
          <a:stretch>
            <a:fillRect/>
          </a:stretch>
        </p:blipFill>
        <p:spPr>
          <a:xfrm rot="9284501">
            <a:off x="-824865" y="2432050"/>
            <a:ext cx="3764280" cy="4518660"/>
          </a:xfrm>
          <a:prstGeom prst="rect">
            <a:avLst/>
          </a:prstGeom>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1" y="-99392"/>
            <a:ext cx="3521804" cy="973017"/>
          </a:xfrm>
          <a:prstGeom prst="rect">
            <a:avLst/>
          </a:prstGeom>
        </p:spPr>
      </p:pic>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BD3F3EC2-762F-4585-9ABE-3D0BD98F40C0}" type="slidenum">
              <a:rPr lang="en-US" altLang="zh-CN" smtClean="0"/>
              <a:t>‹#›</a:t>
            </a:fld>
            <a:r>
              <a:rPr lang="en-US" altLang="zh-CN"/>
              <a:t>/9</a:t>
            </a:r>
          </a:p>
        </p:txBody>
      </p:sp>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1" y="-99392"/>
            <a:ext cx="3521804" cy="973017"/>
          </a:xfrm>
          <a:prstGeom prst="rect">
            <a:avLst/>
          </a:prstGeom>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1" y="-99392"/>
            <a:ext cx="3521804" cy="973017"/>
          </a:xfrm>
          <a:prstGeom prst="rect">
            <a:avLst/>
          </a:prstGeom>
        </p:spPr>
      </p:pic>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7" name="灯片编号占位符 3" hidden="1"/>
          <p:cNvSpPr>
            <a:spLocks noGrp="1"/>
          </p:cNvSpPr>
          <p:nvPr userDrawn="1"/>
        </p:nvSpPr>
        <p:spPr>
          <a:xfrm>
            <a:off x="9072880" y="6381115"/>
            <a:ext cx="2844800" cy="365125"/>
          </a:xfrm>
          <a:prstGeom prst="rect">
            <a:avLst/>
          </a:prstGeom>
        </p:spPr>
        <p:txBody>
          <a:bodyPr vert="horz" lIns="91440" tIns="45720" rIns="91440" bIns="45720" rtlCol="0" anchor="ctr"/>
          <a:lstStyle>
            <a:lvl1pPr>
              <a:defRPr sz="1400">
                <a:solidFill>
                  <a:srgbClr val="FF0000"/>
                </a:solidFill>
                <a:latin typeface="Consolas" panose="020B0609020204030204" pitchFamily="49" charset="0"/>
                <a:cs typeface="Consolas" panose="020B0609020204030204" pitchFamily="49" charset="0"/>
              </a:defRPr>
            </a:lvl1pPr>
          </a:lstStyle>
          <a:p>
            <a:pPr algn="r"/>
            <a:fld id="{BD3F3EC2-762F-4585-9ABE-3D0BD98F40C0}" type="slidenum">
              <a:rPr lang="en-US" altLang="zh-CN" smtClean="0"/>
              <a:t>‹#›</a:t>
            </a:fld>
            <a:r>
              <a:rPr lang="en-US" altLang="zh-CN"/>
              <a:t>/7</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FCE70-992F-41EB-8166-46DEE7BDC1E9}" type="slidenum">
              <a:rPr lang="en-US" altLang="zh-CN" smtClean="0"/>
              <a:t>‹#›</a:t>
            </a:fld>
            <a:endParaRPr lang="en-US" altLang="zh-CN"/>
          </a:p>
        </p:txBody>
      </p:sp>
      <p:sp>
        <p:nvSpPr>
          <p:cNvPr id="7" name="灯片编号占位符 3"/>
          <p:cNvSpPr>
            <a:spLocks noGrp="1"/>
          </p:cNvSpPr>
          <p:nvPr userDrawn="1"/>
        </p:nvSpPr>
        <p:spPr>
          <a:xfrm>
            <a:off x="9072880" y="6381115"/>
            <a:ext cx="2844800" cy="365125"/>
          </a:xfrm>
          <a:prstGeom prst="rect">
            <a:avLst/>
          </a:prstGeom>
        </p:spPr>
        <p:txBody>
          <a:bodyPr vert="horz" lIns="91440" tIns="45720" rIns="91440" bIns="45720" rtlCol="0" anchor="ctr"/>
          <a:lstStyle>
            <a:lvl1pPr>
              <a:defRPr sz="1400">
                <a:solidFill>
                  <a:srgbClr val="FF0000"/>
                </a:solidFill>
                <a:latin typeface="Consolas" panose="020B0609020204030204" pitchFamily="49" charset="0"/>
                <a:cs typeface="Consolas" panose="020B0609020204030204" pitchFamily="49" charset="0"/>
              </a:defRPr>
            </a:lvl1pPr>
          </a:lstStyle>
          <a:p>
            <a:pPr algn="r"/>
            <a:fld id="{BD3F3EC2-762F-4585-9ABE-3D0BD98F40C0}" type="slidenum">
              <a:rPr lang="en-US" altLang="zh-CN" smtClean="0"/>
              <a:t>‹#›</a:t>
            </a:fld>
            <a:r>
              <a:rPr lang="en-US" altLang="zh-CN"/>
              <a:t>/11</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2.wav"/><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3.wav"/><Relationship Id="rId1" Type="http://schemas.openxmlformats.org/officeDocument/2006/relationships/slideLayout" Target="../slideLayouts/slideLayout1.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0" y="645794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0" y="-36192"/>
            <a:ext cx="12192000" cy="5628586"/>
          </a:xfrm>
          <a:prstGeom prst="rect">
            <a:avLst/>
          </a:prstGeom>
          <a:solidFill>
            <a:srgbClr val="F29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1" name="直接连接符 10"/>
          <p:cNvCxnSpPr/>
          <p:nvPr/>
        </p:nvCxnSpPr>
        <p:spPr>
          <a:xfrm>
            <a:off x="0" y="6741368"/>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6174518"/>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589109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pic>
        <p:nvPicPr>
          <p:cNvPr id="17" name="图片 16"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248" y="-15977"/>
            <a:ext cx="1241778" cy="3684349"/>
          </a:xfrm>
          <a:prstGeom prst="rect">
            <a:avLst/>
          </a:prstGeom>
        </p:spPr>
      </p:pic>
      <p:pic>
        <p:nvPicPr>
          <p:cNvPr id="5" name="图片 4" descr="乐高玩具&#10;&#10;低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1192" y="3559870"/>
            <a:ext cx="4810764" cy="3241174"/>
          </a:xfrm>
          <a:prstGeom prst="rect">
            <a:avLst/>
          </a:prstGeom>
        </p:spPr>
      </p:pic>
      <p:grpSp>
        <p:nvGrpSpPr>
          <p:cNvPr id="10" name="组合 9"/>
          <p:cNvGrpSpPr/>
          <p:nvPr/>
        </p:nvGrpSpPr>
        <p:grpSpPr>
          <a:xfrm>
            <a:off x="2077965" y="1009780"/>
            <a:ext cx="7992888" cy="3528695"/>
            <a:chOff x="575555" y="986919"/>
            <a:chExt cx="7992888" cy="3528695"/>
          </a:xfrm>
        </p:grpSpPr>
        <p:sp>
          <p:nvSpPr>
            <p:cNvPr id="16" name="文本框 15"/>
            <p:cNvSpPr txBox="1"/>
            <p:nvPr/>
          </p:nvSpPr>
          <p:spPr>
            <a:xfrm>
              <a:off x="575555" y="986919"/>
              <a:ext cx="7992888" cy="1298176"/>
            </a:xfrm>
            <a:prstGeom prst="rect">
              <a:avLst/>
            </a:prstGeom>
            <a:noFill/>
          </p:spPr>
          <p:txBody>
            <a:bodyPr wrap="square" rtlCol="0">
              <a:spAutoFit/>
            </a:bodyPr>
            <a:lstStyle/>
            <a:p>
              <a:r>
                <a:rPr lang="zh-CN" altLang="en-US" sz="9600">
                  <a:ln>
                    <a:solidFill>
                      <a:schemeClr val="bg1"/>
                    </a:solidFill>
                  </a:ln>
                  <a:solidFill>
                    <a:schemeClr val="tx1"/>
                  </a:solidFill>
                  <a:latin typeface="思源黑体 CN Heavy" panose="020B0A00000000000000" pitchFamily="34" charset="-122"/>
                  <a:ea typeface="思源黑体 CN Heavy" panose="020B0A00000000000000" pitchFamily="34" charset="-122"/>
                </a:rPr>
                <a:t>数据结构教程</a:t>
              </a:r>
            </a:p>
          </p:txBody>
        </p:sp>
        <p:sp>
          <p:nvSpPr>
            <p:cNvPr id="19" name="文本框 18"/>
            <p:cNvSpPr txBox="1"/>
            <p:nvPr/>
          </p:nvSpPr>
          <p:spPr>
            <a:xfrm>
              <a:off x="4925030" y="2480519"/>
              <a:ext cx="3379829" cy="392480"/>
            </a:xfrm>
            <a:prstGeom prst="rect">
              <a:avLst/>
            </a:prstGeom>
            <a:noFill/>
          </p:spPr>
          <p:txBody>
            <a:bodyPr wrap="square" rtlCol="0">
              <a:spAutoFit/>
            </a:bodyPr>
            <a:lstStyle/>
            <a:p>
              <a:r>
                <a:rPr lang="zh-CN" altLang="en-US">
                  <a:ln>
                    <a:solidFill>
                      <a:schemeClr val="bg1"/>
                    </a:solidFill>
                  </a:ln>
                  <a:solidFill>
                    <a:schemeClr val="tx1"/>
                  </a:solidFill>
                  <a:latin typeface="思源黑体 CN Heavy" panose="020B0A00000000000000" pitchFamily="34" charset="-122"/>
                  <a:ea typeface="思源黑体 CN Heavy" panose="020B0A00000000000000" pitchFamily="34" charset="-122"/>
                </a:rPr>
                <a:t>第</a:t>
              </a:r>
              <a:r>
                <a:rPr lang="en-US" altLang="zh-CN">
                  <a:ln>
                    <a:solidFill>
                      <a:schemeClr val="bg1"/>
                    </a:solidFill>
                  </a:ln>
                  <a:solidFill>
                    <a:schemeClr val="tx1"/>
                  </a:solidFill>
                  <a:latin typeface="思源黑体 CN Heavy" panose="020B0A00000000000000" pitchFamily="34" charset="-122"/>
                  <a:ea typeface="思源黑体 CN Heavy" panose="020B0A00000000000000" pitchFamily="34" charset="-122"/>
                </a:rPr>
                <a:t>6</a:t>
              </a:r>
              <a:r>
                <a:rPr lang="zh-CN" altLang="en-US">
                  <a:ln>
                    <a:solidFill>
                      <a:schemeClr val="bg1"/>
                    </a:solidFill>
                  </a:ln>
                  <a:solidFill>
                    <a:schemeClr val="tx1"/>
                  </a:solidFill>
                  <a:latin typeface="思源黑体 CN Heavy" panose="020B0A00000000000000" pitchFamily="34" charset="-122"/>
                  <a:ea typeface="思源黑体 CN Heavy" panose="020B0A00000000000000" pitchFamily="34" charset="-122"/>
                </a:rPr>
                <a:t>版</a:t>
              </a:r>
              <a:r>
                <a:rPr lang="en-US" altLang="zh-CN">
                  <a:ln>
                    <a:solidFill>
                      <a:schemeClr val="bg1"/>
                    </a:solidFill>
                  </a:ln>
                  <a:solidFill>
                    <a:schemeClr val="tx1"/>
                  </a:solidFill>
                  <a:latin typeface="思源黑体 CN Heavy" panose="020B0A00000000000000" pitchFamily="34" charset="-122"/>
                  <a:ea typeface="思源黑体 CN Heavy" panose="020B0A00000000000000" pitchFamily="34" charset="-122"/>
                  <a:sym typeface="Wingdings 2" panose="05020102010507070707" pitchFamily="18" charset="2"/>
                </a:rPr>
                <a:t></a:t>
              </a:r>
              <a:r>
                <a:rPr lang="zh-CN" altLang="en-US">
                  <a:ln>
                    <a:solidFill>
                      <a:schemeClr val="bg1"/>
                    </a:solidFill>
                  </a:ln>
                  <a:solidFill>
                    <a:schemeClr val="tx1"/>
                  </a:solidFill>
                  <a:latin typeface="思源黑体 CN Heavy" panose="020B0A00000000000000" pitchFamily="34" charset="-122"/>
                  <a:ea typeface="思源黑体 CN Heavy" panose="020B0A00000000000000" pitchFamily="34" charset="-122"/>
                </a:rPr>
                <a:t>微课视频</a:t>
              </a:r>
              <a:r>
                <a:rPr lang="en-US" altLang="zh-CN">
                  <a:ln>
                    <a:solidFill>
                      <a:schemeClr val="bg1"/>
                    </a:solidFill>
                  </a:ln>
                  <a:solidFill>
                    <a:schemeClr val="tx1"/>
                  </a:solidFill>
                  <a:latin typeface="思源黑体 CN Heavy" panose="020B0A00000000000000" pitchFamily="34" charset="-122"/>
                  <a:ea typeface="思源黑体 CN Heavy" panose="020B0A00000000000000" pitchFamily="34" charset="-122"/>
                  <a:sym typeface="Wingdings 2" panose="05020102010507070707" pitchFamily="18" charset="2"/>
                </a:rPr>
                <a:t></a:t>
              </a:r>
              <a:r>
                <a:rPr lang="zh-CN" altLang="en-US">
                  <a:ln>
                    <a:solidFill>
                      <a:schemeClr val="bg1"/>
                    </a:solidFill>
                  </a:ln>
                  <a:solidFill>
                    <a:schemeClr val="tx1"/>
                  </a:solidFill>
                  <a:latin typeface="思源黑体 CN Heavy" panose="020B0A00000000000000" pitchFamily="34" charset="-122"/>
                  <a:ea typeface="思源黑体 CN Heavy" panose="020B0A00000000000000" pitchFamily="34" charset="-122"/>
                </a:rPr>
                <a:t>题库版</a:t>
              </a:r>
            </a:p>
          </p:txBody>
        </p:sp>
        <p:sp>
          <p:nvSpPr>
            <p:cNvPr id="20" name="文本框 19"/>
            <p:cNvSpPr txBox="1"/>
            <p:nvPr/>
          </p:nvSpPr>
          <p:spPr>
            <a:xfrm>
              <a:off x="793995" y="3500884"/>
              <a:ext cx="7369810" cy="1014730"/>
            </a:xfrm>
            <a:prstGeom prst="rect">
              <a:avLst/>
            </a:prstGeom>
            <a:noFill/>
          </p:spPr>
          <p:txBody>
            <a:bodyPr wrap="square" rtlCol="0">
              <a:spAutoFit/>
            </a:bodyPr>
            <a:lstStyle/>
            <a:p>
              <a:r>
                <a:rPr sz="6000">
                  <a:ln>
                    <a:solidFill>
                      <a:schemeClr val="bg1"/>
                    </a:solidFill>
                  </a:ln>
                  <a:solidFill>
                    <a:schemeClr val="tx1"/>
                  </a:solidFill>
                  <a:latin typeface="思源黑体 CN Heavy" panose="020B0A00000000000000" pitchFamily="34" charset="-122"/>
                  <a:ea typeface="思源黑体 CN Heavy" panose="020B0A00000000000000" pitchFamily="34" charset="-122"/>
                </a:rPr>
                <a:t>课程思政的理解</a:t>
              </a:r>
            </a:p>
          </p:txBody>
        </p:sp>
      </p:grpSp>
      <p:grpSp>
        <p:nvGrpSpPr>
          <p:cNvPr id="8" name="组合 7"/>
          <p:cNvGrpSpPr/>
          <p:nvPr/>
        </p:nvGrpSpPr>
        <p:grpSpPr>
          <a:xfrm>
            <a:off x="-240704" y="5592394"/>
            <a:ext cx="1889956" cy="1256377"/>
            <a:chOff x="-235082" y="5592394"/>
            <a:chExt cx="1889956" cy="1256377"/>
          </a:xfrm>
        </p:grpSpPr>
        <p:sp>
          <p:nvSpPr>
            <p:cNvPr id="4" name="矩形 3"/>
            <p:cNvSpPr/>
            <p:nvPr/>
          </p:nvSpPr>
          <p:spPr>
            <a:xfrm>
              <a:off x="245" y="5592394"/>
              <a:ext cx="1489055" cy="125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5"/>
            <a:stretch>
              <a:fillRect/>
            </a:stretch>
          </p:blipFill>
          <p:spPr>
            <a:xfrm>
              <a:off x="161764" y="5640408"/>
              <a:ext cx="1187624" cy="1068220"/>
            </a:xfrm>
            <a:prstGeom prst="rect">
              <a:avLst/>
            </a:prstGeom>
          </p:spPr>
        </p:pic>
        <p:sp>
          <p:nvSpPr>
            <p:cNvPr id="6" name="文本框 5"/>
            <p:cNvSpPr txBox="1"/>
            <p:nvPr/>
          </p:nvSpPr>
          <p:spPr>
            <a:xfrm>
              <a:off x="-235082" y="6627172"/>
              <a:ext cx="1889956" cy="221599"/>
            </a:xfrm>
            <a:prstGeom prst="rect">
              <a:avLst/>
            </a:prstGeom>
            <a:noFill/>
          </p:spPr>
          <p:txBody>
            <a:bodyPr wrap="square" rtlCol="0">
              <a:spAutoFit/>
            </a:bodyPr>
            <a:lstStyle/>
            <a:p>
              <a:r>
                <a:rPr lang="zh-CN" altLang="en-US" sz="1050">
                  <a:solidFill>
                    <a:schemeClr val="tx1">
                      <a:lumMod val="85000"/>
                      <a:lumOff val="15000"/>
                    </a:schemeClr>
                  </a:solidFill>
                  <a:latin typeface="黑体" panose="02010609060101010101" charset="-122"/>
                  <a:ea typeface="黑体" panose="02010609060101010101" charset="-122"/>
                </a:rPr>
                <a:t>定价：</a:t>
              </a:r>
              <a:r>
                <a:rPr lang="en-US" altLang="zh-CN" sz="1050">
                  <a:solidFill>
                    <a:schemeClr val="tx1">
                      <a:lumMod val="85000"/>
                      <a:lumOff val="15000"/>
                    </a:schemeClr>
                  </a:solidFill>
                  <a:latin typeface="黑体" panose="02010609060101010101" charset="-122"/>
                  <a:ea typeface="黑体" panose="02010609060101010101" charset="-122"/>
                </a:rPr>
                <a:t>65.00</a:t>
              </a:r>
              <a:r>
                <a:rPr lang="zh-CN" altLang="en-US" sz="1050">
                  <a:solidFill>
                    <a:schemeClr val="tx1">
                      <a:lumMod val="85000"/>
                      <a:lumOff val="15000"/>
                    </a:schemeClr>
                  </a:solidFill>
                  <a:latin typeface="黑体" panose="02010609060101010101" charset="-122"/>
                  <a:ea typeface="黑体" panose="02010609060101010101" charset="-122"/>
                </a:rPr>
                <a:t>元</a:t>
              </a:r>
            </a:p>
          </p:txBody>
        </p:sp>
      </p:grpSp>
      <p:grpSp>
        <p:nvGrpSpPr>
          <p:cNvPr id="7" name="组合 6"/>
          <p:cNvGrpSpPr/>
          <p:nvPr/>
        </p:nvGrpSpPr>
        <p:grpSpPr>
          <a:xfrm>
            <a:off x="6770370" y="2990850"/>
            <a:ext cx="3082925" cy="398780"/>
            <a:chOff x="11114" y="4032"/>
            <a:chExt cx="4855" cy="628"/>
          </a:xfrm>
        </p:grpSpPr>
        <p:sp>
          <p:nvSpPr>
            <p:cNvPr id="9" name="文本框 8"/>
            <p:cNvSpPr txBox="1"/>
            <p:nvPr/>
          </p:nvSpPr>
          <p:spPr>
            <a:xfrm>
              <a:off x="11521" y="4032"/>
              <a:ext cx="4448" cy="628"/>
            </a:xfrm>
            <a:prstGeom prst="rect">
              <a:avLst/>
            </a:prstGeom>
            <a:noFill/>
          </p:spPr>
          <p:txBody>
            <a:bodyPr wrap="square" rtlCol="0">
              <a:spAutoFit/>
            </a:bodyPr>
            <a:lstStyle/>
            <a:p>
              <a:r>
                <a:rPr lang="zh-CN" altLang="en-US" sz="2000">
                  <a:solidFill>
                    <a:schemeClr val="tx1"/>
                  </a:solidFill>
                  <a:latin typeface="思源黑体 CN Bold" panose="020B0800000000000000" charset="-122"/>
                  <a:ea typeface="思源黑体 CN Bold" panose="020B0800000000000000" charset="-122"/>
                  <a:cs typeface="楷体" panose="02010609060101010101" pitchFamily="49" charset="-122"/>
                </a:rPr>
                <a:t>武汉大学</a:t>
              </a:r>
              <a:r>
                <a:rPr lang="en-US" altLang="zh-CN" sz="2000">
                  <a:solidFill>
                    <a:schemeClr val="tx1"/>
                  </a:solidFill>
                  <a:latin typeface="思源黑体 CN Bold" panose="020B0800000000000000" charset="-122"/>
                  <a:ea typeface="思源黑体 CN Bold" panose="020B0800000000000000" charset="-122"/>
                  <a:cs typeface="楷体" panose="02010609060101010101" pitchFamily="49" charset="-122"/>
                </a:rPr>
                <a:t>  </a:t>
              </a:r>
              <a:r>
                <a:rPr lang="zh-CN" altLang="en-US" sz="2000">
                  <a:solidFill>
                    <a:schemeClr val="tx1"/>
                  </a:solidFill>
                  <a:latin typeface="思源黑体 CN Bold" panose="020B0800000000000000" charset="-122"/>
                  <a:ea typeface="思源黑体 CN Bold" panose="020B0800000000000000" charset="-122"/>
                  <a:cs typeface="楷体" panose="02010609060101010101" pitchFamily="49" charset="-122"/>
                </a:rPr>
                <a:t>李春葆  主编</a:t>
              </a:r>
            </a:p>
          </p:txBody>
        </p:sp>
        <p:sp>
          <p:nvSpPr>
            <p:cNvPr id="21" name="圆: 空心 2"/>
            <p:cNvSpPr/>
            <p:nvPr/>
          </p:nvSpPr>
          <p:spPr>
            <a:xfrm>
              <a:off x="11114" y="4190"/>
              <a:ext cx="409" cy="409"/>
            </a:xfrm>
            <a:prstGeom prst="don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cs typeface="楷体" panose="02010609060101010101" pitchFamily="49"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par>
                                <p:cTn id="15" presetID="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847850" y="1628775"/>
            <a:ext cx="2799080" cy="460375"/>
          </a:xfrm>
          <a:prstGeom prst="rect">
            <a:avLst/>
          </a:prstGeom>
        </p:spPr>
        <p:txBody>
          <a:bodyPr wrap="square">
            <a:spAutoFit/>
          </a:bodyPr>
          <a:lstStyle/>
          <a:p>
            <a:pPr marL="342900" indent="-342900" algn="l">
              <a:buFont typeface="Wingdings" panose="05000000000000000000" charset="0"/>
              <a:buChar char="Ø"/>
            </a:pPr>
            <a:r>
              <a:rPr lang="zh-CN" altLang="en-US">
                <a:solidFill>
                  <a:srgbClr val="FF0000"/>
                </a:solidFill>
                <a:latin typeface="微软雅黑" panose="020B0503020204020204" pitchFamily="34" charset="-122"/>
                <a:ea typeface="微软雅黑" panose="020B0503020204020204" pitchFamily="34" charset="-122"/>
              </a:rPr>
              <a:t>知识点：查找</a:t>
            </a:r>
          </a:p>
        </p:txBody>
      </p:sp>
      <p:sp>
        <p:nvSpPr>
          <p:cNvPr id="13" name="TextBox 12"/>
          <p:cNvSpPr txBox="1"/>
          <p:nvPr/>
        </p:nvSpPr>
        <p:spPr>
          <a:xfrm>
            <a:off x="5309870" y="2409825"/>
            <a:ext cx="6113780" cy="3322955"/>
          </a:xfrm>
          <a:prstGeom prst="rect">
            <a:avLst/>
          </a:prstGeom>
          <a:ln>
            <a:solidFill>
              <a:schemeClr val="accent6">
                <a:lumMod val="20000"/>
                <a:lumOff val="8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60045" indent="-360045" algn="l">
              <a:lnSpc>
                <a:spcPts val="3000"/>
              </a:lnSpc>
              <a:spcBef>
                <a:spcPts val="600"/>
              </a:spcBef>
              <a:buBlip>
                <a:blip r:embed="rId3"/>
              </a:buBlip>
            </a:pPr>
            <a:r>
              <a:rPr lang="zh-CN" altLang="en-US"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国家安全：</a:t>
            </a:r>
            <a:r>
              <a:rPr lang="zh-CN" altLang="en-US" sz="1800" b="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建立自己的卫星导航系统，避免在将来的战争中受制于人，同时我们还有了同样的手段可以反制敌人。</a:t>
            </a:r>
          </a:p>
          <a:p>
            <a:pPr marL="360045" indent="-360045" algn="l">
              <a:lnSpc>
                <a:spcPts val="3000"/>
              </a:lnSpc>
              <a:spcBef>
                <a:spcPts val="600"/>
              </a:spcBef>
              <a:buBlip>
                <a:blip r:embed="rId3"/>
              </a:buBlip>
            </a:pPr>
            <a:r>
              <a:rPr lang="zh-CN" altLang="en-US"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经济效益：</a:t>
            </a:r>
            <a:r>
              <a:rPr lang="zh-CN" altLang="en-US" sz="1800" b="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北斗星卫星导航系统每年能创造巨大的经济效益。</a:t>
            </a:r>
            <a:endParaRPr lang="en-US" altLang="zh-CN" sz="1800" b="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60045" indent="-360045" algn="l">
              <a:lnSpc>
                <a:spcPts val="3000"/>
              </a:lnSpc>
              <a:spcBef>
                <a:spcPts val="600"/>
              </a:spcBef>
              <a:buBlip>
                <a:blip r:embed="rId3"/>
              </a:buBlip>
            </a:pPr>
            <a:r>
              <a:rPr lang="zh-CN" altLang="en-US"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技术储备：</a:t>
            </a:r>
            <a:r>
              <a:rPr lang="zh-CN" altLang="en-US" sz="1800" b="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发展自己的卫星导航系统，就有了相应的技术储备，意味着国家的科学技术水平已经达到了世界先进水平，将来的新的一轮科技大潮中抢占制高点。</a:t>
            </a:r>
          </a:p>
        </p:txBody>
      </p:sp>
      <p:sp>
        <p:nvSpPr>
          <p:cNvPr id="18" name="TextBox 17"/>
          <p:cNvSpPr txBox="1"/>
          <p:nvPr/>
        </p:nvSpPr>
        <p:spPr>
          <a:xfrm>
            <a:off x="5375910" y="1771650"/>
            <a:ext cx="4924425" cy="429895"/>
          </a:xfrm>
          <a:prstGeom prst="rect">
            <a:avLst/>
          </a:prstGeom>
          <a:noFill/>
        </p:spPr>
        <p:txBody>
          <a:bodyPr wrap="square" rtlCol="0">
            <a:spAutoFit/>
          </a:bodyPr>
          <a:lstStyle/>
          <a:p>
            <a:r>
              <a:rPr lang="zh-CN" altLang="en-US" sz="2200">
                <a:solidFill>
                  <a:srgbClr val="FF0000"/>
                </a:solidFill>
                <a:latin typeface="微软雅黑" panose="020B0503020204020204" pitchFamily="34" charset="-122"/>
                <a:ea typeface="微软雅黑" panose="020B0503020204020204" pitchFamily="34" charset="-122"/>
              </a:rPr>
              <a:t>北斗卫星导航系统的作用和意义</a:t>
            </a:r>
          </a:p>
        </p:txBody>
      </p:sp>
      <p:pic>
        <p:nvPicPr>
          <p:cNvPr id="1027" name="Picture 3"/>
          <p:cNvPicPr>
            <a:picLocks noChangeAspect="1" noChangeArrowheads="1"/>
          </p:cNvPicPr>
          <p:nvPr/>
        </p:nvPicPr>
        <p:blipFill>
          <a:blip r:embed="rId4" cstate="print"/>
          <a:srcRect/>
          <a:stretch>
            <a:fillRect/>
          </a:stretch>
        </p:blipFill>
        <p:spPr bwMode="auto">
          <a:xfrm>
            <a:off x="1847850" y="2493010"/>
            <a:ext cx="3284855" cy="3240405"/>
          </a:xfrm>
          <a:prstGeom prst="rect">
            <a:avLst/>
          </a:prstGeom>
          <a:noFill/>
          <a:ln w="9525">
            <a:noFill/>
            <a:miter lim="800000"/>
            <a:headEnd/>
            <a:tailEnd/>
          </a:ln>
        </p:spPr>
      </p:pic>
      <p:grpSp>
        <p:nvGrpSpPr>
          <p:cNvPr id="17" name="组合 16"/>
          <p:cNvGrpSpPr/>
          <p:nvPr/>
        </p:nvGrpSpPr>
        <p:grpSpPr>
          <a:xfrm>
            <a:off x="1127125" y="116840"/>
            <a:ext cx="5810885" cy="1380490"/>
            <a:chOff x="1775" y="184"/>
            <a:chExt cx="9151" cy="2174"/>
          </a:xfrm>
        </p:grpSpPr>
        <p:sp>
          <p:nvSpPr>
            <p:cNvPr id="30" name="TextBox 3"/>
            <p:cNvSpPr txBox="1"/>
            <p:nvPr/>
          </p:nvSpPr>
          <p:spPr>
            <a:xfrm>
              <a:off x="1883" y="184"/>
              <a:ext cx="5873" cy="919"/>
            </a:xfrm>
            <a:prstGeom prst="rect">
              <a:avLst/>
            </a:prstGeom>
            <a:solidFill>
              <a:srgbClr val="F19903"/>
            </a:solidFill>
            <a:ln>
              <a:solidFill>
                <a:schemeClr val="bg1"/>
              </a:solidFill>
            </a:ln>
          </p:spPr>
          <p:txBody>
            <a:bodyPr wrap="square" rtlCol="0">
              <a:spAutoFit/>
              <a:scene3d>
                <a:camera prst="orthographicFront"/>
                <a:lightRig rig="flat" dir="tl">
                  <a:rot lat="0" lon="0" rev="6600000"/>
                </a:lightRig>
              </a:scene3d>
              <a:sp3d>
                <a:contourClr>
                  <a:schemeClr val="bg1"/>
                </a:contourClr>
              </a:sp3d>
            </a:bodyPr>
            <a:lstStyle/>
            <a:p>
              <a:pPr algn="l"/>
              <a:r>
                <a:rPr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cs typeface="楷体" panose="02010609060101010101" pitchFamily="49" charset="-122"/>
                </a:rPr>
                <a:t>课程思政的理解</a:t>
              </a:r>
            </a:p>
          </p:txBody>
        </p:sp>
        <p:sp>
          <p:nvSpPr>
            <p:cNvPr id="5" name="Rectangle 7" descr="信纸">
              <a:hlinkClick r:id="" action="ppaction://hlinkshowjump?jump=nextslide"/>
            </p:cNvPr>
            <p:cNvSpPr>
              <a:spLocks noChangeArrowheads="1"/>
            </p:cNvSpPr>
            <p:nvPr/>
          </p:nvSpPr>
          <p:spPr bwMode="auto">
            <a:xfrm>
              <a:off x="1775" y="1633"/>
              <a:ext cx="9151" cy="72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marL="342900" indent="-342900" algn="l">
                <a:buFont typeface="Wingdings" panose="05000000000000000000" charset="0"/>
                <a:buChar char="n"/>
              </a:pPr>
              <a:r>
                <a:rPr b="0">
                  <a:ln w="11430">
                    <a:noFill/>
                  </a:ln>
                  <a:solidFill>
                    <a:srgbClr val="F19903"/>
                  </a:solidFill>
                  <a:latin typeface="思源黑体 CN Bold" panose="020B0800000000000000" charset="-122"/>
                  <a:ea typeface="思源黑体 CN Bold" panose="020B0800000000000000" charset="-122"/>
                  <a:cs typeface="楷体" panose="02010609060101010101" pitchFamily="49" charset="-122"/>
                </a:rPr>
                <a:t>工匠精神（科技报国）</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3">
                                            <p:txEl>
                                              <p:pRg st="0" end="0"/>
                                            </p:txEl>
                                          </p:spTgt>
                                        </p:tgtEl>
                                        <p:attrNameLst>
                                          <p:attrName>style.visibility</p:attrName>
                                        </p:attrNameLst>
                                      </p:cBhvr>
                                      <p:to>
                                        <p:strVal val="visible"/>
                                      </p:to>
                                    </p:set>
                                    <p:anim calcmode="discrete" valueType="clr">
                                      <p:cBhvr override="childStyle">
                                        <p:cTn id="14" dur="80"/>
                                        <p:tgtEl>
                                          <p:spTgt spid="1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3">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13">
                                            <p:txEl>
                                              <p:pRg st="0" end="0"/>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3">
                                            <p:txEl>
                                              <p:pRg st="1" end="1"/>
                                            </p:txEl>
                                          </p:spTgt>
                                        </p:tgtEl>
                                        <p:attrNameLst>
                                          <p:attrName>style.visibility</p:attrName>
                                        </p:attrNameLst>
                                      </p:cBhvr>
                                      <p:to>
                                        <p:strVal val="visible"/>
                                      </p:to>
                                    </p:set>
                                    <p:anim calcmode="discrete" valueType="clr">
                                      <p:cBhvr override="childStyle">
                                        <p:cTn id="21" dur="80"/>
                                        <p:tgtEl>
                                          <p:spTgt spid="1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3">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13">
                                            <p:txEl>
                                              <p:pRg st="1" end="1"/>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3">
                                            <p:txEl>
                                              <p:pRg st="2" end="2"/>
                                            </p:txEl>
                                          </p:spTgt>
                                        </p:tgtEl>
                                        <p:attrNameLst>
                                          <p:attrName>style.visibility</p:attrName>
                                        </p:attrNameLst>
                                      </p:cBhvr>
                                      <p:to>
                                        <p:strVal val="visible"/>
                                      </p:to>
                                    </p:set>
                                    <p:anim calcmode="discrete" valueType="clr">
                                      <p:cBhvr override="childStyle">
                                        <p:cTn id="28" dur="80"/>
                                        <p:tgtEl>
                                          <p:spTgt spid="1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3">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13">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business-card-1015417_1920"/>
          <p:cNvPicPr>
            <a:picLocks noChangeAspect="1"/>
          </p:cNvPicPr>
          <p:nvPr/>
        </p:nvPicPr>
        <p:blipFill>
          <a:blip r:embed="rId2"/>
          <a:stretch>
            <a:fillRect/>
          </a:stretch>
        </p:blipFill>
        <p:spPr>
          <a:xfrm>
            <a:off x="2784475" y="764540"/>
            <a:ext cx="6930390" cy="6570345"/>
          </a:xfrm>
          <a:prstGeom prst="rect">
            <a:avLst/>
          </a:prstGeom>
        </p:spPr>
      </p:pic>
      <p:pic>
        <p:nvPicPr>
          <p:cNvPr id="3075" name="Picture 3"/>
          <p:cNvPicPr>
            <a:picLocks noChangeAspect="1" noChangeArrowheads="1"/>
          </p:cNvPicPr>
          <p:nvPr/>
        </p:nvPicPr>
        <p:blipFill>
          <a:blip r:embed="rId3" cstate="print"/>
          <a:srcRect/>
          <a:stretch>
            <a:fillRect/>
          </a:stretch>
        </p:blipFill>
        <p:spPr bwMode="auto">
          <a:xfrm>
            <a:off x="6100445" y="2002790"/>
            <a:ext cx="1833245" cy="2122805"/>
          </a:xfrm>
          <a:prstGeom prst="rect">
            <a:avLst/>
          </a:prstGeom>
          <a:noFill/>
          <a:ln w="9525">
            <a:noFill/>
            <a:miter lim="800000"/>
            <a:headEnd/>
            <a:tailEnd/>
          </a:ln>
        </p:spPr>
      </p:pic>
      <p:sp>
        <p:nvSpPr>
          <p:cNvPr id="87" name="TextBox 86"/>
          <p:cNvSpPr txBox="1"/>
          <p:nvPr/>
        </p:nvSpPr>
        <p:spPr>
          <a:xfrm>
            <a:off x="6587808" y="1498901"/>
            <a:ext cx="857256" cy="398780"/>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卫星</a:t>
            </a:r>
          </a:p>
        </p:txBody>
      </p:sp>
      <p:grpSp>
        <p:nvGrpSpPr>
          <p:cNvPr id="118" name="组合 117"/>
          <p:cNvGrpSpPr/>
          <p:nvPr/>
        </p:nvGrpSpPr>
        <p:grpSpPr>
          <a:xfrm>
            <a:off x="6744649" y="4982528"/>
            <a:ext cx="1215080" cy="400110"/>
            <a:chOff x="4071934" y="3500438"/>
            <a:chExt cx="1215080" cy="400110"/>
          </a:xfrm>
        </p:grpSpPr>
        <p:sp>
          <p:nvSpPr>
            <p:cNvPr id="109" name="椭圆 108"/>
            <p:cNvSpPr/>
            <p:nvPr/>
          </p:nvSpPr>
          <p:spPr>
            <a:xfrm>
              <a:off x="4071934" y="3543358"/>
              <a:ext cx="356400" cy="35719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0" name="TextBox 109"/>
            <p:cNvSpPr txBox="1"/>
            <p:nvPr/>
          </p:nvSpPr>
          <p:spPr>
            <a:xfrm>
              <a:off x="4429758" y="3500438"/>
              <a:ext cx="857256" cy="398780"/>
            </a:xfrm>
            <a:prstGeom prst="rect">
              <a:avLst/>
            </a:prstGeom>
            <a:noFill/>
          </p:spPr>
          <p:txBody>
            <a:bodyPr wrap="square" rtlCol="0">
              <a:spAutoFit/>
            </a:bodyPr>
            <a:lstStyle/>
            <a:p>
              <a:pPr algn="l"/>
              <a:r>
                <a:rPr lang="en-US" altLang="zh-CN" sz="2000">
                  <a:solidFill>
                    <a:schemeClr val="tx1"/>
                  </a:solidFill>
                  <a:latin typeface="微软雅黑" panose="020B0503020204020204" pitchFamily="34" charset="-122"/>
                  <a:ea typeface="微软雅黑" panose="020B0503020204020204" pitchFamily="34" charset="-122"/>
                </a:rPr>
                <a:t>(x,y,z)</a:t>
              </a:r>
            </a:p>
          </p:txBody>
        </p:sp>
      </p:grpSp>
      <p:cxnSp>
        <p:nvCxnSpPr>
          <p:cNvPr id="112" name="直接箭头连接符 111"/>
          <p:cNvCxnSpPr>
            <a:stCxn id="3075" idx="2"/>
          </p:cNvCxnSpPr>
          <p:nvPr/>
        </p:nvCxnSpPr>
        <p:spPr>
          <a:xfrm rot="5400000">
            <a:off x="6303001" y="4220835"/>
            <a:ext cx="809638" cy="61913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a:stCxn id="3075" idx="2"/>
          </p:cNvCxnSpPr>
          <p:nvPr/>
        </p:nvCxnSpPr>
        <p:spPr>
          <a:xfrm rot="5400000">
            <a:off x="6517315" y="4435149"/>
            <a:ext cx="809638" cy="19050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rot="16200000" flipH="1">
            <a:off x="6615094" y="4547545"/>
            <a:ext cx="809638"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2279622" y="2220580"/>
            <a:ext cx="1357322" cy="42989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zh-CN" altLang="en-US" sz="2200">
                <a:solidFill>
                  <a:schemeClr val="bg1"/>
                </a:solidFill>
                <a:latin typeface="微软雅黑" panose="020B0503020204020204" pitchFamily="34" charset="-122"/>
                <a:ea typeface="微软雅黑" panose="020B0503020204020204" pitchFamily="34" charset="-122"/>
              </a:rPr>
              <a:t>扫描方式</a:t>
            </a:r>
          </a:p>
        </p:txBody>
      </p:sp>
      <p:sp>
        <p:nvSpPr>
          <p:cNvPr id="119" name="TextBox 118"/>
          <p:cNvSpPr txBox="1"/>
          <p:nvPr/>
        </p:nvSpPr>
        <p:spPr>
          <a:xfrm>
            <a:off x="5447665" y="5661660"/>
            <a:ext cx="3361690" cy="368300"/>
          </a:xfrm>
          <a:prstGeom prst="rect">
            <a:avLst/>
          </a:prstGeom>
          <a:noFill/>
        </p:spPr>
        <p:txBody>
          <a:bodyPr wrap="square" rtlCol="0">
            <a:spAutoFit/>
          </a:bodyPr>
          <a:lstStyle/>
          <a:p>
            <a:pPr algn="ctr"/>
            <a:r>
              <a:rPr lang="zh-CN" altLang="en-US"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时间：</a:t>
            </a: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a:t>
            </a:r>
            <a:r>
              <a:rPr lang="en-US" altLang="zh-CN" sz="1800" i="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t>
            </a: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 </a:t>
            </a:r>
            <a:r>
              <a:rPr lang="zh-CN" altLang="en-US"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a:rPr>
              <a:t>慢，没有意义！</a:t>
            </a:r>
          </a:p>
        </p:txBody>
      </p:sp>
      <p:sp>
        <p:nvSpPr>
          <p:cNvPr id="12" name="矩形 11"/>
          <p:cNvSpPr/>
          <p:nvPr/>
        </p:nvSpPr>
        <p:spPr>
          <a:xfrm>
            <a:off x="1775460" y="1628775"/>
            <a:ext cx="2799080" cy="460375"/>
          </a:xfrm>
          <a:prstGeom prst="rect">
            <a:avLst/>
          </a:prstGeom>
        </p:spPr>
        <p:txBody>
          <a:bodyPr wrap="square">
            <a:spAutoFit/>
          </a:bodyPr>
          <a:lstStyle/>
          <a:p>
            <a:pPr marL="342900" indent="-342900" algn="l">
              <a:buFont typeface="Wingdings" panose="05000000000000000000" charset="0"/>
              <a:buChar char="Ø"/>
            </a:pPr>
            <a:r>
              <a:rPr lang="zh-CN" altLang="en-US">
                <a:solidFill>
                  <a:srgbClr val="FF0000"/>
                </a:solidFill>
                <a:latin typeface="微软雅黑" panose="020B0503020204020204" pitchFamily="34" charset="-122"/>
                <a:ea typeface="微软雅黑" panose="020B0503020204020204" pitchFamily="34" charset="-122"/>
              </a:rPr>
              <a:t>如何定位？</a:t>
            </a:r>
          </a:p>
        </p:txBody>
      </p:sp>
      <p:grpSp>
        <p:nvGrpSpPr>
          <p:cNvPr id="17" name="组合 16"/>
          <p:cNvGrpSpPr/>
          <p:nvPr/>
        </p:nvGrpSpPr>
        <p:grpSpPr>
          <a:xfrm>
            <a:off x="1127125" y="116840"/>
            <a:ext cx="5810885" cy="1380490"/>
            <a:chOff x="1775" y="184"/>
            <a:chExt cx="9151" cy="2174"/>
          </a:xfrm>
        </p:grpSpPr>
        <p:sp>
          <p:nvSpPr>
            <p:cNvPr id="30" name="TextBox 3"/>
            <p:cNvSpPr txBox="1"/>
            <p:nvPr/>
          </p:nvSpPr>
          <p:spPr>
            <a:xfrm>
              <a:off x="1883" y="184"/>
              <a:ext cx="5873" cy="919"/>
            </a:xfrm>
            <a:prstGeom prst="rect">
              <a:avLst/>
            </a:prstGeom>
            <a:solidFill>
              <a:srgbClr val="F19903"/>
            </a:solidFill>
            <a:ln>
              <a:solidFill>
                <a:schemeClr val="bg1"/>
              </a:solidFill>
            </a:ln>
          </p:spPr>
          <p:txBody>
            <a:bodyPr wrap="square" rtlCol="0">
              <a:spAutoFit/>
              <a:scene3d>
                <a:camera prst="orthographicFront"/>
                <a:lightRig rig="flat" dir="tl">
                  <a:rot lat="0" lon="0" rev="6600000"/>
                </a:lightRig>
              </a:scene3d>
              <a:sp3d>
                <a:contourClr>
                  <a:schemeClr val="bg1"/>
                </a:contourClr>
              </a:sp3d>
            </a:bodyPr>
            <a:lstStyle/>
            <a:p>
              <a:pPr algn="l"/>
              <a:r>
                <a:rPr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cs typeface="楷体" panose="02010609060101010101" pitchFamily="49" charset="-122"/>
                </a:rPr>
                <a:t>课程思政的理解</a:t>
              </a:r>
            </a:p>
          </p:txBody>
        </p:sp>
        <p:sp>
          <p:nvSpPr>
            <p:cNvPr id="5" name="Rectangle 7" descr="信纸">
              <a:hlinkClick r:id="" action="ppaction://hlinkshowjump?jump=nextslide"/>
            </p:cNvPr>
            <p:cNvSpPr>
              <a:spLocks noChangeArrowheads="1"/>
            </p:cNvSpPr>
            <p:nvPr/>
          </p:nvSpPr>
          <p:spPr bwMode="auto">
            <a:xfrm>
              <a:off x="1775" y="1633"/>
              <a:ext cx="9151" cy="72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marL="342900" indent="-342900" algn="l">
                <a:buFont typeface="Wingdings" panose="05000000000000000000" charset="0"/>
                <a:buChar char="n"/>
              </a:pPr>
              <a:r>
                <a:rPr b="0">
                  <a:ln w="11430">
                    <a:noFill/>
                  </a:ln>
                  <a:solidFill>
                    <a:srgbClr val="F19903"/>
                  </a:solidFill>
                  <a:latin typeface="思源黑体 CN Bold" panose="020B0800000000000000" charset="-122"/>
                  <a:ea typeface="思源黑体 CN Bold" panose="020B0800000000000000" charset="-122"/>
                  <a:cs typeface="楷体" panose="02010609060101010101" pitchFamily="49" charset="-122"/>
                </a:rPr>
                <a:t>工匠精神（科技报国）</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119"/>
                                        </p:tgtEl>
                                        <p:attrNameLst>
                                          <p:attrName>style.visibility</p:attrName>
                                        </p:attrNameLst>
                                      </p:cBhvr>
                                      <p:to>
                                        <p:strVal val="visible"/>
                                      </p:to>
                                    </p:set>
                                    <p:anim calcmode="discrete" valueType="clr">
                                      <p:cBhvr override="childStyle">
                                        <p:cTn id="28" dur="80"/>
                                        <p:tgtEl>
                                          <p:spTgt spid="119"/>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19"/>
                                        </p:tgtEl>
                                        <p:attrNameLst>
                                          <p:attrName>fillcolor</p:attrName>
                                        </p:attrNameLst>
                                      </p:cBhvr>
                                      <p:tavLst>
                                        <p:tav tm="0">
                                          <p:val>
                                            <p:clrVal>
                                              <a:schemeClr val="accent2"/>
                                            </p:clrVal>
                                          </p:val>
                                        </p:tav>
                                        <p:tav tm="50000">
                                          <p:val>
                                            <p:clrVal>
                                              <a:schemeClr val="hlink"/>
                                            </p:clrVal>
                                          </p:val>
                                        </p:tav>
                                      </p:tavLst>
                                    </p:anim>
                                    <p:set>
                                      <p:cBhvr>
                                        <p:cTn id="30" dur="80"/>
                                        <p:tgtEl>
                                          <p:spTgt spid="1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030770" y="1645903"/>
            <a:ext cx="5214974" cy="2714644"/>
            <a:chOff x="2071670" y="1000108"/>
            <a:chExt cx="5214974" cy="2714644"/>
          </a:xfrm>
        </p:grpSpPr>
        <p:pic>
          <p:nvPicPr>
            <p:cNvPr id="3075" name="Picture 3"/>
            <p:cNvPicPr>
              <a:picLocks noChangeAspect="1" noChangeArrowheads="1"/>
            </p:cNvPicPr>
            <p:nvPr/>
          </p:nvPicPr>
          <p:blipFill>
            <a:blip r:embed="rId2" cstate="print"/>
            <a:srcRect/>
            <a:stretch>
              <a:fillRect/>
            </a:stretch>
          </p:blipFill>
          <p:spPr bwMode="auto">
            <a:xfrm>
              <a:off x="2071670" y="1500174"/>
              <a:ext cx="904875" cy="1047750"/>
            </a:xfrm>
            <a:prstGeom prst="rect">
              <a:avLst/>
            </a:prstGeom>
            <a:noFill/>
            <a:ln w="9525">
              <a:noFill/>
              <a:miter lim="800000"/>
              <a:headEnd/>
              <a:tailEnd/>
            </a:ln>
          </p:spPr>
        </p:pic>
        <p:sp>
          <p:nvSpPr>
            <p:cNvPr id="87" name="TextBox 86"/>
            <p:cNvSpPr txBox="1"/>
            <p:nvPr/>
          </p:nvSpPr>
          <p:spPr>
            <a:xfrm>
              <a:off x="2071670" y="1000108"/>
              <a:ext cx="857256" cy="398780"/>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卫星</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p>
          </p:txBody>
        </p:sp>
        <p:pic>
          <p:nvPicPr>
            <p:cNvPr id="88" name="Picture 3"/>
            <p:cNvPicPr>
              <a:picLocks noChangeAspect="1" noChangeArrowheads="1"/>
            </p:cNvPicPr>
            <p:nvPr/>
          </p:nvPicPr>
          <p:blipFill>
            <a:blip r:embed="rId2" cstate="print"/>
            <a:srcRect/>
            <a:stretch>
              <a:fillRect/>
            </a:stretch>
          </p:blipFill>
          <p:spPr bwMode="auto">
            <a:xfrm>
              <a:off x="3595687" y="1500174"/>
              <a:ext cx="904875" cy="1047750"/>
            </a:xfrm>
            <a:prstGeom prst="rect">
              <a:avLst/>
            </a:prstGeom>
            <a:noFill/>
            <a:ln w="9525">
              <a:noFill/>
              <a:miter lim="800000"/>
              <a:headEnd/>
              <a:tailEnd/>
            </a:ln>
          </p:spPr>
        </p:pic>
        <p:sp>
          <p:nvSpPr>
            <p:cNvPr id="89" name="TextBox 88"/>
            <p:cNvSpPr txBox="1"/>
            <p:nvPr/>
          </p:nvSpPr>
          <p:spPr>
            <a:xfrm>
              <a:off x="3595687" y="1000108"/>
              <a:ext cx="857256" cy="398780"/>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卫星</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p>
          </p:txBody>
        </p:sp>
        <p:pic>
          <p:nvPicPr>
            <p:cNvPr id="90" name="Picture 3"/>
            <p:cNvPicPr>
              <a:picLocks noChangeAspect="1" noChangeArrowheads="1"/>
            </p:cNvPicPr>
            <p:nvPr/>
          </p:nvPicPr>
          <p:blipFill>
            <a:blip r:embed="rId2" cstate="print"/>
            <a:srcRect/>
            <a:stretch>
              <a:fillRect/>
            </a:stretch>
          </p:blipFill>
          <p:spPr bwMode="auto">
            <a:xfrm>
              <a:off x="5024447" y="1500174"/>
              <a:ext cx="904875" cy="1047750"/>
            </a:xfrm>
            <a:prstGeom prst="rect">
              <a:avLst/>
            </a:prstGeom>
            <a:noFill/>
            <a:ln w="9525">
              <a:noFill/>
              <a:miter lim="800000"/>
              <a:headEnd/>
              <a:tailEnd/>
            </a:ln>
          </p:spPr>
        </p:pic>
        <p:sp>
          <p:nvSpPr>
            <p:cNvPr id="91" name="TextBox 90"/>
            <p:cNvSpPr txBox="1"/>
            <p:nvPr/>
          </p:nvSpPr>
          <p:spPr>
            <a:xfrm>
              <a:off x="5024447" y="1000108"/>
              <a:ext cx="857256" cy="398780"/>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卫星</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p>
          </p:txBody>
        </p:sp>
        <p:pic>
          <p:nvPicPr>
            <p:cNvPr id="92" name="Picture 3"/>
            <p:cNvPicPr>
              <a:picLocks noChangeAspect="1" noChangeArrowheads="1"/>
            </p:cNvPicPr>
            <p:nvPr/>
          </p:nvPicPr>
          <p:blipFill>
            <a:blip r:embed="rId2" cstate="print"/>
            <a:srcRect/>
            <a:stretch>
              <a:fillRect/>
            </a:stretch>
          </p:blipFill>
          <p:spPr bwMode="auto">
            <a:xfrm>
              <a:off x="6381769" y="1500174"/>
              <a:ext cx="904875" cy="1047750"/>
            </a:xfrm>
            <a:prstGeom prst="rect">
              <a:avLst/>
            </a:prstGeom>
            <a:noFill/>
            <a:ln w="9525">
              <a:noFill/>
              <a:miter lim="800000"/>
              <a:headEnd/>
              <a:tailEnd/>
            </a:ln>
          </p:spPr>
        </p:pic>
        <p:sp>
          <p:nvSpPr>
            <p:cNvPr id="93" name="TextBox 92"/>
            <p:cNvSpPr txBox="1"/>
            <p:nvPr/>
          </p:nvSpPr>
          <p:spPr>
            <a:xfrm>
              <a:off x="6381769" y="1000108"/>
              <a:ext cx="857256" cy="398780"/>
            </a:xfrm>
            <a:prstGeom prst="rect">
              <a:avLst/>
            </a:prstGeom>
            <a:noFill/>
          </p:spPr>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卫星</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p>
          </p:txBody>
        </p:sp>
        <p:sp>
          <p:nvSpPr>
            <p:cNvPr id="94" name="椭圆 93"/>
            <p:cNvSpPr/>
            <p:nvPr/>
          </p:nvSpPr>
          <p:spPr>
            <a:xfrm>
              <a:off x="4572000" y="3357562"/>
              <a:ext cx="285752" cy="35719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4786314" y="3314642"/>
              <a:ext cx="857256" cy="398780"/>
            </a:xfrm>
            <a:prstGeom prst="rect">
              <a:avLst/>
            </a:prstGeom>
            <a:noFill/>
          </p:spPr>
          <p:txBody>
            <a:bodyPr wrap="square" rtlCol="0">
              <a:spAutoFit/>
            </a:bodyPr>
            <a:lstStyle/>
            <a:p>
              <a:pPr algn="l"/>
              <a:r>
                <a:rPr lang="en-US" altLang="zh-CN" sz="2000">
                  <a:solidFill>
                    <a:schemeClr val="tx1"/>
                  </a:solidFill>
                  <a:latin typeface="微软雅黑" panose="020B0503020204020204" pitchFamily="34" charset="-122"/>
                  <a:ea typeface="微软雅黑" panose="020B0503020204020204" pitchFamily="34" charset="-122"/>
                </a:rPr>
                <a:t>(x,y,z)</a:t>
              </a:r>
            </a:p>
          </p:txBody>
        </p:sp>
        <p:cxnSp>
          <p:nvCxnSpPr>
            <p:cNvPr id="97" name="直接箭头连接符 96"/>
            <p:cNvCxnSpPr/>
            <p:nvPr/>
          </p:nvCxnSpPr>
          <p:spPr>
            <a:xfrm rot="10800000">
              <a:off x="2714613" y="2500306"/>
              <a:ext cx="1877971" cy="97336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rot="16200000" flipV="1">
              <a:off x="4029402" y="2714620"/>
              <a:ext cx="785818" cy="50006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rot="5400000" flipH="1" flipV="1">
              <a:off x="4614633" y="2698586"/>
              <a:ext cx="838127" cy="54191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4836486" y="2393149"/>
              <a:ext cx="1714512" cy="103585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05" name="TextBox 104"/>
          <p:cNvSpPr txBox="1"/>
          <p:nvPr/>
        </p:nvSpPr>
        <p:spPr>
          <a:xfrm>
            <a:off x="5459398" y="4503423"/>
            <a:ext cx="4429156" cy="398780"/>
          </a:xfrm>
          <a:prstGeom prst="rect">
            <a:avLst/>
          </a:prstGeom>
          <a:noFill/>
        </p:spPr>
        <p:txBody>
          <a:bodyPr wrap="square" rtlCol="0">
            <a:spAutoFit/>
          </a:bodyPr>
          <a:lstStyle/>
          <a:p>
            <a:pPr algn="l"/>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棵卫星收到信号后可以计算出</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(x,y,z)</a:t>
            </a:r>
          </a:p>
        </p:txBody>
      </p:sp>
      <p:sp>
        <p:nvSpPr>
          <p:cNvPr id="106" name="TextBox 105"/>
          <p:cNvSpPr txBox="1"/>
          <p:nvPr/>
        </p:nvSpPr>
        <p:spPr>
          <a:xfrm>
            <a:off x="6888158" y="5032007"/>
            <a:ext cx="1571636" cy="398780"/>
          </a:xfrm>
          <a:prstGeom prst="rect">
            <a:avLst/>
          </a:prstGeom>
          <a:noFill/>
        </p:spPr>
        <p:txBody>
          <a:bodyPr wrap="square" rtlCol="0">
            <a:spAutoFit/>
          </a:bodyPr>
          <a:lstStyle/>
          <a:p>
            <a:pPr algn="l"/>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时间：</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O(1)</a:t>
            </a:r>
          </a:p>
        </p:txBody>
      </p:sp>
      <p:grpSp>
        <p:nvGrpSpPr>
          <p:cNvPr id="24" name="组合 23"/>
          <p:cNvGrpSpPr/>
          <p:nvPr/>
        </p:nvGrpSpPr>
        <p:grpSpPr>
          <a:xfrm>
            <a:off x="5086333" y="5502921"/>
            <a:ext cx="5429288" cy="948376"/>
            <a:chOff x="2127233" y="5000636"/>
            <a:chExt cx="5429288" cy="948376"/>
          </a:xfrm>
        </p:grpSpPr>
        <p:sp>
          <p:nvSpPr>
            <p:cNvPr id="107" name="TextBox 106"/>
            <p:cNvSpPr txBox="1"/>
            <p:nvPr/>
          </p:nvSpPr>
          <p:spPr>
            <a:xfrm>
              <a:off x="2127233" y="5519117"/>
              <a:ext cx="5429288" cy="429895"/>
            </a:xfrm>
            <a:prstGeom prst="rect">
              <a:avLst/>
            </a:prstGeom>
            <a:noFill/>
          </p:spPr>
          <p:txBody>
            <a:bodyPr wrap="square" rtlCol="0">
              <a:spAutoFit/>
            </a:bodyPr>
            <a:lstStyle/>
            <a:p>
              <a:pPr algn="l"/>
              <a:r>
                <a:rPr lang="zh-CN" altLang="en-US" sz="2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关键：保证</a:t>
              </a:r>
              <a:r>
                <a:rPr lang="en-US" altLang="zh-CN" sz="2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棵卫星的绝对时间相同！</a:t>
              </a:r>
            </a:p>
          </p:txBody>
        </p:sp>
        <p:sp>
          <p:nvSpPr>
            <p:cNvPr id="108" name="下箭头 107"/>
            <p:cNvSpPr/>
            <p:nvPr/>
          </p:nvSpPr>
          <p:spPr>
            <a:xfrm>
              <a:off x="4572000" y="5000636"/>
              <a:ext cx="214314" cy="35719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1873885" y="1629410"/>
            <a:ext cx="2799080" cy="460375"/>
          </a:xfrm>
          <a:prstGeom prst="rect">
            <a:avLst/>
          </a:prstGeom>
        </p:spPr>
        <p:txBody>
          <a:bodyPr wrap="square">
            <a:spAutoFit/>
          </a:bodyPr>
          <a:lstStyle/>
          <a:p>
            <a:pPr marL="342900" indent="-342900" algn="l">
              <a:buFont typeface="Wingdings" panose="05000000000000000000" charset="0"/>
              <a:buChar char="Ø"/>
            </a:pPr>
            <a:r>
              <a:rPr lang="zh-CN" altLang="en-US">
                <a:solidFill>
                  <a:srgbClr val="FF0000"/>
                </a:solidFill>
                <a:latin typeface="微软雅黑" panose="020B0503020204020204" pitchFamily="34" charset="-122"/>
                <a:ea typeface="微软雅黑" panose="020B0503020204020204" pitchFamily="34" charset="-122"/>
              </a:rPr>
              <a:t>采用的定位原理</a:t>
            </a:r>
          </a:p>
        </p:txBody>
      </p:sp>
      <p:grpSp>
        <p:nvGrpSpPr>
          <p:cNvPr id="2" name="组合 1"/>
          <p:cNvGrpSpPr/>
          <p:nvPr/>
        </p:nvGrpSpPr>
        <p:grpSpPr>
          <a:xfrm>
            <a:off x="1127125" y="116840"/>
            <a:ext cx="5810885" cy="1380490"/>
            <a:chOff x="1775" y="184"/>
            <a:chExt cx="9151" cy="2174"/>
          </a:xfrm>
        </p:grpSpPr>
        <p:sp>
          <p:nvSpPr>
            <p:cNvPr id="4" name="TextBox 3"/>
            <p:cNvSpPr txBox="1"/>
            <p:nvPr/>
          </p:nvSpPr>
          <p:spPr>
            <a:xfrm>
              <a:off x="1883" y="184"/>
              <a:ext cx="5873" cy="919"/>
            </a:xfrm>
            <a:prstGeom prst="rect">
              <a:avLst/>
            </a:prstGeom>
            <a:solidFill>
              <a:srgbClr val="F19903"/>
            </a:solidFill>
            <a:ln>
              <a:solidFill>
                <a:schemeClr val="bg1"/>
              </a:solidFill>
            </a:ln>
          </p:spPr>
          <p:txBody>
            <a:bodyPr wrap="square" rtlCol="0">
              <a:spAutoFit/>
              <a:scene3d>
                <a:camera prst="orthographicFront"/>
                <a:lightRig rig="flat" dir="tl">
                  <a:rot lat="0" lon="0" rev="6600000"/>
                </a:lightRig>
              </a:scene3d>
              <a:sp3d>
                <a:contourClr>
                  <a:schemeClr val="bg1"/>
                </a:contourClr>
              </a:sp3d>
            </a:bodyPr>
            <a:lstStyle/>
            <a:p>
              <a:pPr algn="l"/>
              <a:r>
                <a:rPr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cs typeface="楷体" panose="02010609060101010101" pitchFamily="49" charset="-122"/>
                </a:rPr>
                <a:t>课程思政的理解</a:t>
              </a:r>
            </a:p>
          </p:txBody>
        </p:sp>
        <p:sp>
          <p:nvSpPr>
            <p:cNvPr id="6" name="Rectangle 7" descr="信纸">
              <a:hlinkClick r:id="" action="ppaction://hlinkshowjump?jump=nextslide"/>
            </p:cNvPr>
            <p:cNvSpPr>
              <a:spLocks noChangeArrowheads="1"/>
            </p:cNvSpPr>
            <p:nvPr/>
          </p:nvSpPr>
          <p:spPr bwMode="auto">
            <a:xfrm>
              <a:off x="1775" y="1633"/>
              <a:ext cx="9151" cy="72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marL="342900" indent="-342900" algn="l">
                <a:buFont typeface="Wingdings" panose="05000000000000000000" charset="0"/>
                <a:buChar char="n"/>
              </a:pPr>
              <a:r>
                <a:rPr b="0">
                  <a:ln w="11430">
                    <a:noFill/>
                  </a:ln>
                  <a:solidFill>
                    <a:srgbClr val="F19903"/>
                  </a:solidFill>
                  <a:latin typeface="思源黑体 CN Bold" panose="020B0800000000000000" charset="-122"/>
                  <a:ea typeface="思源黑体 CN Bold" panose="020B0800000000000000" charset="-122"/>
                  <a:cs typeface="楷体" panose="02010609060101010101" pitchFamily="49" charset="-122"/>
                </a:rPr>
                <a:t>工匠精神（科技报国）</a:t>
              </a:r>
            </a:p>
          </p:txBody>
        </p:sp>
      </p:grpSp>
      <p:pic>
        <p:nvPicPr>
          <p:cNvPr id="10" name="图片 9" descr="question-mark-1019820_1920"/>
          <p:cNvPicPr>
            <a:picLocks noChangeAspect="1"/>
          </p:cNvPicPr>
          <p:nvPr/>
        </p:nvPicPr>
        <p:blipFill>
          <a:blip r:embed="rId3"/>
          <a:stretch>
            <a:fillRect/>
          </a:stretch>
        </p:blipFill>
        <p:spPr>
          <a:xfrm>
            <a:off x="1911350" y="2132965"/>
            <a:ext cx="3119120" cy="3119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ntr" presetSubtype="0" fill="hold" grpId="0" nodeType="clickEffect">
                                  <p:stCondLst>
                                    <p:cond delay="0"/>
                                  </p:stCondLst>
                                  <p:iterate type="lt">
                                    <p:tmPct val="50000"/>
                                  </p:iterate>
                                  <p:childTnLst>
                                    <p:set>
                                      <p:cBhvr>
                                        <p:cTn id="10" dur="1" fill="hold">
                                          <p:stCondLst>
                                            <p:cond delay="0"/>
                                          </p:stCondLst>
                                        </p:cTn>
                                        <p:tgtEl>
                                          <p:spTgt spid="105"/>
                                        </p:tgtEl>
                                        <p:attrNameLst>
                                          <p:attrName>style.visibility</p:attrName>
                                        </p:attrNameLst>
                                      </p:cBhvr>
                                      <p:to>
                                        <p:strVal val="visible"/>
                                      </p:to>
                                    </p:set>
                                    <p:anim calcmode="discrete" valueType="clr">
                                      <p:cBhvr override="childStyle">
                                        <p:cTn id="11" dur="80"/>
                                        <p:tgtEl>
                                          <p:spTgt spid="105"/>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05"/>
                                        </p:tgtEl>
                                        <p:attrNameLst>
                                          <p:attrName>fillcolor</p:attrName>
                                        </p:attrNameLst>
                                      </p:cBhvr>
                                      <p:tavLst>
                                        <p:tav tm="0">
                                          <p:val>
                                            <p:clrVal>
                                              <a:schemeClr val="accent2"/>
                                            </p:clrVal>
                                          </p:val>
                                        </p:tav>
                                        <p:tav tm="50000">
                                          <p:val>
                                            <p:clrVal>
                                              <a:schemeClr val="hlink"/>
                                            </p:clrVal>
                                          </p:val>
                                        </p:tav>
                                      </p:tavLst>
                                    </p:anim>
                                    <p:set>
                                      <p:cBhvr>
                                        <p:cTn id="13" dur="80"/>
                                        <p:tgtEl>
                                          <p:spTgt spid="105"/>
                                        </p:tgtEl>
                                        <p:attrNameLst>
                                          <p:attrName>fill.type</p:attrName>
                                        </p:attrNameLst>
                                      </p:cBhvr>
                                      <p:to>
                                        <p:strVal val="solid"/>
                                      </p:to>
                                    </p:set>
                                  </p:childTnLst>
                                </p:cTn>
                              </p:par>
                            </p:childTnLst>
                          </p:cTn>
                        </p:par>
                        <p:par>
                          <p:cTn id="14" fill="hold">
                            <p:stCondLst>
                              <p:cond delay="879"/>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106">
                                            <p:txEl>
                                              <p:pRg st="0" end="0"/>
                                            </p:txEl>
                                          </p:spTgt>
                                        </p:tgtEl>
                                        <p:attrNameLst>
                                          <p:attrName>style.visibility</p:attrName>
                                        </p:attrNameLst>
                                      </p:cBhvr>
                                      <p:to>
                                        <p:strVal val="visible"/>
                                      </p:to>
                                    </p:set>
                                    <p:anim calcmode="discrete" valueType="clr">
                                      <p:cBhvr override="childStyle">
                                        <p:cTn id="17" dur="80"/>
                                        <p:tgtEl>
                                          <p:spTgt spid="10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06">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106">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par>
                          <p:cTn id="24" fill="hold">
                            <p:stCondLst>
                              <p:cond delay="0"/>
                            </p:stCondLst>
                            <p:childTnLst>
                              <p:par>
                                <p:cTn id="25" presetID="26" presetClass="emph" presetSubtype="0" fill="hold" nodeType="afterEffect">
                                  <p:stCondLst>
                                    <p:cond delay="0"/>
                                  </p:stCondLst>
                                  <p:childTnLst>
                                    <p:animEffect transition="out" filter="fade">
                                      <p:cBhvr>
                                        <p:cTn id="26" dur="500" tmFilter="0, 0; .2, .5; .8, .5; 1, 0"/>
                                        <p:tgtEl>
                                          <p:spTgt spid="24"/>
                                        </p:tgtEl>
                                      </p:cBhvr>
                                    </p:animEffect>
                                    <p:animScale>
                                      <p:cBhvr>
                                        <p:cTn id="27"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gear-1015715"/>
          <p:cNvPicPr>
            <a:picLocks noChangeAspect="1"/>
          </p:cNvPicPr>
          <p:nvPr/>
        </p:nvPicPr>
        <p:blipFill>
          <a:blip r:embed="rId2"/>
          <a:stretch>
            <a:fillRect/>
          </a:stretch>
        </p:blipFill>
        <p:spPr>
          <a:xfrm flipH="1">
            <a:off x="4415155" y="1819910"/>
            <a:ext cx="4799965" cy="4356735"/>
          </a:xfrm>
          <a:prstGeom prst="rect">
            <a:avLst/>
          </a:prstGeom>
        </p:spPr>
      </p:pic>
      <p:pic>
        <p:nvPicPr>
          <p:cNvPr id="7" name="图片 6" descr="business-card-1019952_1920"/>
          <p:cNvPicPr>
            <a:picLocks noChangeAspect="1"/>
          </p:cNvPicPr>
          <p:nvPr/>
        </p:nvPicPr>
        <p:blipFill>
          <a:blip r:embed="rId3"/>
          <a:stretch>
            <a:fillRect/>
          </a:stretch>
        </p:blipFill>
        <p:spPr>
          <a:xfrm flipH="1">
            <a:off x="5448300" y="-387350"/>
            <a:ext cx="6858000" cy="6858000"/>
          </a:xfrm>
          <a:prstGeom prst="rect">
            <a:avLst/>
          </a:prstGeom>
        </p:spPr>
      </p:pic>
      <p:pic>
        <p:nvPicPr>
          <p:cNvPr id="3" name="Picture 2"/>
          <p:cNvPicPr>
            <a:picLocks noChangeAspect="1" noChangeArrowheads="1"/>
          </p:cNvPicPr>
          <p:nvPr/>
        </p:nvPicPr>
        <p:blipFill>
          <a:blip r:embed="rId4" cstate="print"/>
          <a:srcRect/>
          <a:stretch>
            <a:fillRect/>
          </a:stretch>
        </p:blipFill>
        <p:spPr bwMode="auto">
          <a:xfrm>
            <a:off x="1415415" y="1917065"/>
            <a:ext cx="4683760" cy="4043045"/>
          </a:xfrm>
          <a:prstGeom prst="rect">
            <a:avLst/>
          </a:prstGeom>
          <a:noFill/>
          <a:ln w="9525">
            <a:noFill/>
            <a:miter lim="800000"/>
            <a:headEnd/>
            <a:tailEnd/>
          </a:ln>
        </p:spPr>
      </p:pic>
      <p:sp>
        <p:nvSpPr>
          <p:cNvPr id="11" name="TextBox 10"/>
          <p:cNvSpPr txBox="1"/>
          <p:nvPr/>
        </p:nvSpPr>
        <p:spPr>
          <a:xfrm>
            <a:off x="6096635" y="2851785"/>
            <a:ext cx="5290185" cy="2938145"/>
          </a:xfrm>
          <a:prstGeom prst="rect">
            <a:avLst/>
          </a:prstGeom>
          <a:ln>
            <a:solidFill>
              <a:schemeClr val="accent6">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3000"/>
              </a:lnSpc>
              <a:spcBef>
                <a:spcPts val="600"/>
              </a:spcBef>
              <a:buBlip>
                <a:blip r:embed="rId5"/>
              </a:buBlip>
            </a:pPr>
            <a:r>
              <a:rPr lang="en-US" altLang="zh-CN"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日，我国在西昌卫星发射中心成功发射第</a:t>
            </a:r>
            <a:r>
              <a:rPr lang="en-US" altLang="zh-CN"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55</a:t>
            </a:r>
            <a:r>
              <a:rPr lang="zh-CN" altLang="en-US"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颗北斗导航卫星，标志着我国建成了独立自主、开放兼容的全球卫星导航系统。</a:t>
            </a:r>
            <a:endParaRPr lang="en-US" altLang="zh-CN"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ts val="3000"/>
              </a:lnSpc>
              <a:spcBef>
                <a:spcPts val="600"/>
              </a:spcBef>
              <a:buBlip>
                <a:blip r:embed="rId5"/>
              </a:buBlip>
            </a:pPr>
            <a:r>
              <a:rPr lang="zh-CN" altLang="en-US"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卫星装载有中国航天科工二院</a:t>
            </a:r>
            <a:r>
              <a:rPr lang="en-US" alt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203</a:t>
            </a:r>
            <a:r>
              <a:rPr lang="zh-CN" altLang="en-US"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所研制的氢原子钟，</a:t>
            </a:r>
            <a:r>
              <a:rPr lang="zh-CN" altLang="en-US"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该原子钟的优良性能进一步增强了北斗卫星导航系统的定位精度和自主运行能力。</a:t>
            </a:r>
            <a:endParaRPr lang="en-US" altLang="zh-CN" sz="1800" b="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ts val="3000"/>
              </a:lnSpc>
              <a:spcBef>
                <a:spcPts val="600"/>
              </a:spcBef>
              <a:buBlip>
                <a:blip r:embed="rId5"/>
              </a:buBlip>
            </a:pPr>
            <a:r>
              <a:rPr lang="zh-CN" altLang="en-US"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精度</a:t>
            </a:r>
            <a:r>
              <a:rPr lang="en-US" alt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百万年只差1秒，</a:t>
            </a:r>
            <a:r>
              <a:rPr lang="zh-CN" altLang="en-US" sz="18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达到国际一流水平。</a:t>
            </a:r>
          </a:p>
        </p:txBody>
      </p:sp>
      <p:grpSp>
        <p:nvGrpSpPr>
          <p:cNvPr id="17" name="组合 16"/>
          <p:cNvGrpSpPr/>
          <p:nvPr/>
        </p:nvGrpSpPr>
        <p:grpSpPr>
          <a:xfrm>
            <a:off x="1127125" y="116840"/>
            <a:ext cx="5810885" cy="1380490"/>
            <a:chOff x="1775" y="184"/>
            <a:chExt cx="9151" cy="2174"/>
          </a:xfrm>
        </p:grpSpPr>
        <p:sp>
          <p:nvSpPr>
            <p:cNvPr id="30" name="TextBox 3"/>
            <p:cNvSpPr txBox="1"/>
            <p:nvPr/>
          </p:nvSpPr>
          <p:spPr>
            <a:xfrm>
              <a:off x="1883" y="184"/>
              <a:ext cx="5873" cy="919"/>
            </a:xfrm>
            <a:prstGeom prst="rect">
              <a:avLst/>
            </a:prstGeom>
            <a:solidFill>
              <a:srgbClr val="F19903"/>
            </a:solidFill>
            <a:ln>
              <a:solidFill>
                <a:schemeClr val="bg1"/>
              </a:solidFill>
            </a:ln>
          </p:spPr>
          <p:txBody>
            <a:bodyPr wrap="square" rtlCol="0">
              <a:spAutoFit/>
              <a:scene3d>
                <a:camera prst="orthographicFront"/>
                <a:lightRig rig="flat" dir="tl">
                  <a:rot lat="0" lon="0" rev="6600000"/>
                </a:lightRig>
              </a:scene3d>
              <a:sp3d>
                <a:contourClr>
                  <a:schemeClr val="bg1"/>
                </a:contourClr>
              </a:sp3d>
            </a:bodyPr>
            <a:lstStyle/>
            <a:p>
              <a:pPr algn="l"/>
              <a:r>
                <a:rPr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cs typeface="楷体" panose="02010609060101010101" pitchFamily="49" charset="-122"/>
                </a:rPr>
                <a:t>课程思政的理解</a:t>
              </a:r>
            </a:p>
          </p:txBody>
        </p:sp>
        <p:sp>
          <p:nvSpPr>
            <p:cNvPr id="2" name="Rectangle 7" descr="信纸">
              <a:hlinkClick r:id="" action="ppaction://hlinkshowjump?jump=nextslide"/>
            </p:cNvPr>
            <p:cNvSpPr>
              <a:spLocks noChangeArrowheads="1"/>
            </p:cNvSpPr>
            <p:nvPr/>
          </p:nvSpPr>
          <p:spPr bwMode="auto">
            <a:xfrm>
              <a:off x="1775" y="1633"/>
              <a:ext cx="9151" cy="72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marL="342900" indent="-342900" algn="l">
                <a:buFont typeface="Wingdings" panose="05000000000000000000" charset="0"/>
                <a:buChar char="n"/>
              </a:pPr>
              <a:r>
                <a:rPr b="0">
                  <a:ln w="11430">
                    <a:noFill/>
                  </a:ln>
                  <a:solidFill>
                    <a:srgbClr val="F19903"/>
                  </a:solidFill>
                  <a:latin typeface="思源黑体 CN Bold" panose="020B0800000000000000" charset="-122"/>
                  <a:ea typeface="思源黑体 CN Bold" panose="020B0800000000000000" charset="-122"/>
                  <a:cs typeface="楷体" panose="02010609060101010101" pitchFamily="49" charset="-122"/>
                </a:rPr>
                <a:t>工匠精神（科技报国）</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7" presetClass="entr" presetSubtype="0" fill="hold" nodeType="clickEffect">
                                  <p:stCondLst>
                                    <p:cond delay="0"/>
                                  </p:stCondLst>
                                  <p:iterate type="lt">
                                    <p:tmPct val="50000"/>
                                  </p:iterate>
                                  <p:childTnLst>
                                    <p:set>
                                      <p:cBhvr>
                                        <p:cTn id="15" dur="1" fill="hold">
                                          <p:stCondLst>
                                            <p:cond delay="0"/>
                                          </p:stCondLst>
                                        </p:cTn>
                                        <p:tgtEl>
                                          <p:spTgt spid="11">
                                            <p:txEl>
                                              <p:pRg st="2" end="2"/>
                                            </p:txEl>
                                          </p:spTgt>
                                        </p:tgtEl>
                                        <p:attrNameLst>
                                          <p:attrName>style.visibility</p:attrName>
                                        </p:attrNameLst>
                                      </p:cBhvr>
                                      <p:to>
                                        <p:strVal val="visible"/>
                                      </p:to>
                                    </p:set>
                                    <p:anim calcmode="discrete" valueType="clr">
                                      <p:cBhvr override="childStyle">
                                        <p:cTn id="16" dur="80"/>
                                        <p:tgtEl>
                                          <p:spTgt spid="1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1">
                                            <p:txEl>
                                              <p:pRg st="2" end="2"/>
                                            </p:txEl>
                                          </p:spTgt>
                                        </p:tgtEl>
                                        <p:attrNameLst>
                                          <p:attrName>fillcolor</p:attrName>
                                        </p:attrNameLst>
                                      </p:cBhvr>
                                      <p:tavLst>
                                        <p:tav tm="0">
                                          <p:val>
                                            <p:clrVal>
                                              <a:schemeClr val="accent2"/>
                                            </p:clrVal>
                                          </p:val>
                                        </p:tav>
                                        <p:tav tm="50000">
                                          <p:val>
                                            <p:clrVal>
                                              <a:schemeClr val="hlink"/>
                                            </p:clrVal>
                                          </p:val>
                                        </p:tav>
                                      </p:tavLst>
                                    </p:anim>
                                    <p:set>
                                      <p:cBhvr>
                                        <p:cTn id="18" dur="80"/>
                                        <p:tgtEl>
                                          <p:spTgt spid="11">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gear-1015715"/>
          <p:cNvPicPr>
            <a:picLocks noChangeAspect="1"/>
          </p:cNvPicPr>
          <p:nvPr/>
        </p:nvPicPr>
        <p:blipFill>
          <a:blip r:embed="rId2"/>
          <a:stretch>
            <a:fillRect/>
          </a:stretch>
        </p:blipFill>
        <p:spPr>
          <a:xfrm flipV="1">
            <a:off x="5951855" y="2688590"/>
            <a:ext cx="5295900" cy="4499610"/>
          </a:xfrm>
          <a:prstGeom prst="rect">
            <a:avLst/>
          </a:prstGeom>
        </p:spPr>
      </p:pic>
      <p:sp>
        <p:nvSpPr>
          <p:cNvPr id="9" name="TextBox 8"/>
          <p:cNvSpPr txBox="1"/>
          <p:nvPr/>
        </p:nvSpPr>
        <p:spPr>
          <a:xfrm>
            <a:off x="1177290" y="2202180"/>
            <a:ext cx="10293350" cy="46037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中国星，中国“心” </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中国航天科工北斗原子钟攻关历程记</a:t>
            </a:r>
          </a:p>
        </p:txBody>
      </p:sp>
      <p:sp>
        <p:nvSpPr>
          <p:cNvPr id="10" name="TextBox 9"/>
          <p:cNvSpPr txBox="1"/>
          <p:nvPr/>
        </p:nvSpPr>
        <p:spPr>
          <a:xfrm>
            <a:off x="1919605" y="1701165"/>
            <a:ext cx="7933055" cy="398780"/>
          </a:xfrm>
          <a:prstGeom prst="rect">
            <a:avLst/>
          </a:prstGeom>
          <a:noFill/>
        </p:spPr>
        <p:txBody>
          <a:bodyPr wrap="square" rtlCol="0">
            <a:spAutoFit/>
          </a:bodyPr>
          <a:lstStyle/>
          <a:p>
            <a:r>
              <a:rPr lang="en-US" altLang="zh-CN" sz="2000">
                <a:solidFill>
                  <a:schemeClr val="tx1"/>
                </a:solidFill>
                <a:latin typeface="Consolas" panose="020B0609020204030204" pitchFamily="49" charset="0"/>
                <a:cs typeface="Consolas" panose="020B0609020204030204" pitchFamily="49" charset="0"/>
              </a:rPr>
              <a:t>https://m.thepaper.cn/baijiahao_9120394</a:t>
            </a:r>
          </a:p>
        </p:txBody>
      </p:sp>
      <p:sp>
        <p:nvSpPr>
          <p:cNvPr id="11" name="TextBox 10"/>
          <p:cNvSpPr txBox="1"/>
          <p:nvPr/>
        </p:nvSpPr>
        <p:spPr>
          <a:xfrm>
            <a:off x="1055370" y="2925445"/>
            <a:ext cx="10386060" cy="2938145"/>
          </a:xfrm>
          <a:prstGeom prst="rect">
            <a:avLst/>
          </a:prstGeom>
          <a:ln>
            <a:solidFill>
              <a:schemeClr val="accent6">
                <a:lumMod val="20000"/>
                <a:lumOff val="8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3000"/>
              </a:lnSpc>
              <a:spcBef>
                <a:spcPts val="600"/>
              </a:spcBef>
            </a:pPr>
            <a:r>
              <a:rPr lang="en-US" altLang="zh-CN"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习近平总书记在北斗三号全球卫星导航系统建成暨开通仪式上指出：“</a:t>
            </a:r>
            <a:r>
              <a:rPr lang="en-US" altLang="zh-CN"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年来，参与北斗系统研制建设的全体人员迎难而上、敢打硬仗、接续奋斗，发扬‘两弹一星’精神，培育了新时代北斗精神。”</a:t>
            </a:r>
            <a:endParaRPr lang="en-US" altLang="zh-CN"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ts val="3000"/>
              </a:lnSpc>
              <a:spcBef>
                <a:spcPts val="600"/>
              </a:spcBef>
            </a:pPr>
            <a:r>
              <a:rPr lang="en-US" altLang="zh-CN"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203</a:t>
            </a:r>
            <a:r>
              <a:rPr lang="zh-CN" altLang="en-US"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所原子钟研制团队就是这样一支践行新时代北斗精神的团队，四十多年来，他们接续奋斗，砥砺奋进，先后攻克多项关键技术，创造了在轨原子钟</a:t>
            </a:r>
            <a:r>
              <a:rPr lang="en-US" altLang="zh-CN"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稳定运行的傲人成绩，走出一条自主创新的发展道路。</a:t>
            </a:r>
            <a:endParaRPr lang="en-US" altLang="zh-CN"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ts val="3000"/>
              </a:lnSpc>
              <a:spcBef>
                <a:spcPts val="600"/>
              </a:spcBef>
            </a:pPr>
            <a:r>
              <a:rPr lang="en-US" altLang="zh-CN" sz="2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p>
        </p:txBody>
      </p:sp>
      <p:grpSp>
        <p:nvGrpSpPr>
          <p:cNvPr id="2" name="组合 1"/>
          <p:cNvGrpSpPr/>
          <p:nvPr/>
        </p:nvGrpSpPr>
        <p:grpSpPr>
          <a:xfrm>
            <a:off x="1127125" y="116840"/>
            <a:ext cx="5810885" cy="1380490"/>
            <a:chOff x="1775" y="184"/>
            <a:chExt cx="9151" cy="2174"/>
          </a:xfrm>
        </p:grpSpPr>
        <p:sp>
          <p:nvSpPr>
            <p:cNvPr id="3" name="TextBox 3"/>
            <p:cNvSpPr txBox="1"/>
            <p:nvPr/>
          </p:nvSpPr>
          <p:spPr>
            <a:xfrm>
              <a:off x="1883" y="184"/>
              <a:ext cx="5873" cy="919"/>
            </a:xfrm>
            <a:prstGeom prst="rect">
              <a:avLst/>
            </a:prstGeom>
            <a:solidFill>
              <a:srgbClr val="F19903"/>
            </a:solidFill>
            <a:ln>
              <a:solidFill>
                <a:schemeClr val="bg1"/>
              </a:solidFill>
            </a:ln>
          </p:spPr>
          <p:txBody>
            <a:bodyPr wrap="square" rtlCol="0">
              <a:spAutoFit/>
              <a:scene3d>
                <a:camera prst="orthographicFront"/>
                <a:lightRig rig="flat" dir="tl">
                  <a:rot lat="0" lon="0" rev="6600000"/>
                </a:lightRig>
              </a:scene3d>
              <a:sp3d>
                <a:contourClr>
                  <a:schemeClr val="bg1"/>
                </a:contourClr>
              </a:sp3d>
            </a:bodyPr>
            <a:lstStyle/>
            <a:p>
              <a:pPr algn="l"/>
              <a:r>
                <a:rPr sz="3200" b="0">
                  <a:ln w="11430">
                    <a:solidFill>
                      <a:schemeClr val="bg1"/>
                    </a:solidFill>
                  </a:ln>
                  <a:solidFill>
                    <a:schemeClr val="tx1"/>
                  </a:solidFill>
                  <a:latin typeface="思源黑体 CN Heavy" panose="020B0A00000000000000" pitchFamily="34" charset="-122"/>
                  <a:ea typeface="思源黑体 CN Heavy" panose="020B0A00000000000000" pitchFamily="34" charset="-122"/>
                  <a:cs typeface="楷体" panose="02010609060101010101" pitchFamily="49" charset="-122"/>
                </a:rPr>
                <a:t>课程思政的理解</a:t>
              </a:r>
            </a:p>
          </p:txBody>
        </p:sp>
        <p:sp>
          <p:nvSpPr>
            <p:cNvPr id="7" name="Rectangle 7" descr="信纸">
              <a:hlinkClick r:id="" action="ppaction://hlinkshowjump?jump=nextslide"/>
            </p:cNvPr>
            <p:cNvSpPr>
              <a:spLocks noChangeArrowheads="1"/>
            </p:cNvSpPr>
            <p:nvPr/>
          </p:nvSpPr>
          <p:spPr bwMode="auto">
            <a:xfrm>
              <a:off x="1775" y="1633"/>
              <a:ext cx="9151" cy="725"/>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p>
              <a:pPr marL="342900" indent="-342900" algn="l">
                <a:buFont typeface="Wingdings" panose="05000000000000000000" charset="0"/>
                <a:buChar char="n"/>
              </a:pPr>
              <a:r>
                <a:rPr b="0">
                  <a:ln w="11430">
                    <a:noFill/>
                  </a:ln>
                  <a:solidFill>
                    <a:srgbClr val="F19903"/>
                  </a:solidFill>
                  <a:latin typeface="思源黑体 CN Bold" panose="020B0800000000000000" charset="-122"/>
                  <a:ea typeface="思源黑体 CN Bold" panose="020B0800000000000000" charset="-122"/>
                  <a:cs typeface="楷体" panose="02010609060101010101" pitchFamily="49" charset="-122"/>
                </a:rPr>
                <a:t>工匠精神（科技报国）</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1">
                                            <p:txEl>
                                              <p:pRg st="0" end="0"/>
                                            </p:txEl>
                                          </p:spTgt>
                                        </p:tgtEl>
                                        <p:attrNameLst>
                                          <p:attrName>style.visibility</p:attrName>
                                        </p:attrNameLst>
                                      </p:cBhvr>
                                      <p:to>
                                        <p:strVal val="visible"/>
                                      </p:to>
                                    </p:set>
                                    <p:anim calcmode="discrete" valueType="clr">
                                      <p:cBhvr override="childStyle">
                                        <p:cTn id="7" dur="80"/>
                                        <p:tgtEl>
                                          <p:spTgt spid="1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1">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1">
                                            <p:txEl>
                                              <p:pRg st="1" end="1"/>
                                            </p:txEl>
                                          </p:spTgt>
                                        </p:tgtEl>
                                        <p:attrNameLst>
                                          <p:attrName>style.visibility</p:attrName>
                                        </p:attrNameLst>
                                      </p:cBhvr>
                                      <p:to>
                                        <p:strVal val="visible"/>
                                      </p:to>
                                    </p:set>
                                    <p:anim calcmode="discrete" valueType="clr">
                                      <p:cBhvr override="childStyle">
                                        <p:cTn id="14" dur="80"/>
                                        <p:tgtEl>
                                          <p:spTgt spid="1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1">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1">
                                            <p:txEl>
                                              <p:pRg st="1" end="1"/>
                                            </p:txEl>
                                          </p:spTgt>
                                        </p:tgtEl>
                                        <p:attrNameLst>
                                          <p:attrName>fill.type</p:attrName>
                                        </p:attrNameLst>
                                      </p:cBhvr>
                                      <p:to>
                                        <p:strVal val="solid"/>
                                      </p:to>
                                    </p:set>
                                  </p:childTnLst>
                                </p:cTn>
                              </p:par>
                            </p:childTnLst>
                          </p:cTn>
                        </p:par>
                        <p:par>
                          <p:cTn id="17" fill="hold">
                            <p:stCondLst>
                              <p:cond delay="4000"/>
                            </p:stCondLst>
                            <p:childTnLst>
                              <p:par>
                                <p:cTn id="18" presetID="1" presetClass="entr" presetSubtype="0" fill="hold" nodeType="after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3540" y="6263217"/>
            <a:ext cx="11664527" cy="460375"/>
          </a:xfrm>
          <a:prstGeom prst="rect">
            <a:avLst/>
          </a:prstGeom>
          <a:noFill/>
        </p:spPr>
        <p:txBody>
          <a:bodyPr wrap="square" rtlCol="0">
            <a:spAutoFit/>
          </a:bodyPr>
          <a:lstStyle/>
          <a:p>
            <a:r>
              <a:rPr lang="zh-CN" altLang="en-US" dirty="0">
                <a:solidFill>
                  <a:schemeClr val="tx1"/>
                </a:solidFill>
                <a:latin typeface="思源黑体 CN Heavy" panose="020B0A00000000000000" pitchFamily="34" charset="-122"/>
                <a:ea typeface="思源黑体 CN Heavy" panose="020B0A00000000000000" pitchFamily="34" charset="-122"/>
              </a:rPr>
              <a:t>本课件版权归清华大学出版社所有，仅提供教师教学使用，其他用途一律视为侵权</a:t>
            </a:r>
          </a:p>
        </p:txBody>
      </p:sp>
      <p:sp>
        <p:nvSpPr>
          <p:cNvPr id="5" name="文本框 4">
            <a:extLst>
              <a:ext uri="{FF2B5EF4-FFF2-40B4-BE49-F238E27FC236}">
                <a16:creationId xmlns:a16="http://schemas.microsoft.com/office/drawing/2014/main" id="{E9E17370-70FF-4ECC-E0D2-001D4CD46052}"/>
              </a:ext>
            </a:extLst>
          </p:cNvPr>
          <p:cNvSpPr txBox="1"/>
          <p:nvPr/>
        </p:nvSpPr>
        <p:spPr>
          <a:xfrm>
            <a:off x="2639659" y="4653136"/>
            <a:ext cx="7152288" cy="338554"/>
          </a:xfrm>
          <a:prstGeom prst="rect">
            <a:avLst/>
          </a:prstGeom>
          <a:noFill/>
        </p:spPr>
        <p:txBody>
          <a:bodyPr wrap="square">
            <a:spAutoFit/>
          </a:bodyPr>
          <a:lstStyle/>
          <a:p>
            <a:r>
              <a:rPr lang="zh-CN" altLang="en-US" sz="1600" dirty="0">
                <a:solidFill>
                  <a:srgbClr val="FF0000"/>
                </a:solidFill>
              </a:rPr>
              <a:t>中国骄傲-北斗三号全球卫星导航系统</a:t>
            </a:r>
          </a:p>
        </p:txBody>
      </p:sp>
      <p:pic>
        <p:nvPicPr>
          <p:cNvPr id="1026" name="Picture 2">
            <a:extLst>
              <a:ext uri="{FF2B5EF4-FFF2-40B4-BE49-F238E27FC236}">
                <a16:creationId xmlns:a16="http://schemas.microsoft.com/office/drawing/2014/main" id="{F00E4793-328D-A1F9-88DD-934932E7B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0"/>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图示&#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7170" y="980440"/>
            <a:ext cx="9245600" cy="5200650"/>
          </a:xfrm>
          <a:prstGeom prst="rect">
            <a:avLst/>
          </a:prstGeom>
        </p:spPr>
      </p:pic>
      <p:sp>
        <p:nvSpPr>
          <p:cNvPr id="3" name="文本框 2"/>
          <p:cNvSpPr txBox="1"/>
          <p:nvPr/>
        </p:nvSpPr>
        <p:spPr>
          <a:xfrm>
            <a:off x="383540" y="6263217"/>
            <a:ext cx="11664527" cy="460375"/>
          </a:xfrm>
          <a:prstGeom prst="rect">
            <a:avLst/>
          </a:prstGeom>
          <a:noFill/>
        </p:spPr>
        <p:txBody>
          <a:bodyPr wrap="square" rtlCol="0">
            <a:spAutoFit/>
          </a:bodyPr>
          <a:lstStyle/>
          <a:p>
            <a:r>
              <a:rPr lang="zh-CN" altLang="en-US" dirty="0">
                <a:solidFill>
                  <a:schemeClr val="tx1"/>
                </a:solidFill>
                <a:latin typeface="思源黑体 CN Heavy" panose="020B0A00000000000000" pitchFamily="34" charset="-122"/>
                <a:ea typeface="思源黑体 CN Heavy" panose="020B0A00000000000000" pitchFamily="34" charset="-122"/>
              </a:rPr>
              <a:t>本课件版权归清华大学出版社所有，仅提供教师教学使用，其他用途一律视为侵权</a:t>
            </a:r>
          </a:p>
        </p:txBody>
      </p:sp>
    </p:spTree>
    <p:extLst>
      <p:ext uri="{BB962C8B-B14F-4D97-AF65-F5344CB8AC3E}">
        <p14:creationId xmlns:p14="http://schemas.microsoft.com/office/powerpoint/2010/main" val="9079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bomb.wav"/>
                                        </p:tgtEl>
                                      </p:cMediaNode>
                                    </p:audio>
                                  </p:sub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subTnLst>
                                    <p:audio>
                                      <p:cMediaNode>
                                        <p:cTn display="0" masterRel="sameClick">
                                          <p:stCondLst>
                                            <p:cond evt="begin" delay="0">
                                              <p:tn val="11"/>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RmNGI5YzFjZTQyNDU3MzJkZGUzZTkwMDY4MmFkZjkifQ=="/>
  <p:tag name="KSO_WPP_MARK_KEY" val="116d9ff0-ecb1-4875-850d-ba67f9184bd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C0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C0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464</Words>
  <Application>Microsoft Office PowerPoint</Application>
  <PresentationFormat>宽屏</PresentationFormat>
  <Paragraphs>46</Paragraphs>
  <Slides>8</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8</vt:i4>
      </vt:variant>
    </vt:vector>
  </HeadingPairs>
  <TitlesOfParts>
    <vt:vector size="19" baseType="lpstr">
      <vt:lpstr>Wingdings</vt:lpstr>
      <vt:lpstr>Arial</vt:lpstr>
      <vt:lpstr>Calibri</vt:lpstr>
      <vt:lpstr>Consolas</vt:lpstr>
      <vt:lpstr>黑体</vt:lpstr>
      <vt:lpstr>Times New Roman</vt:lpstr>
      <vt:lpstr>微软雅黑</vt:lpstr>
      <vt:lpstr>思源黑体 CN Bold</vt:lpstr>
      <vt:lpstr>思源黑体 CN Heavy</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lcb; wbh</dc:creator>
  <cp:lastModifiedBy>wei jj</cp:lastModifiedBy>
  <cp:revision>1101</cp:revision>
  <dcterms:created xsi:type="dcterms:W3CDTF">2004-04-02T09:54:00Z</dcterms:created>
  <dcterms:modified xsi:type="dcterms:W3CDTF">2022-06-28T14:17:24Z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1E1A3ADF575144BE810F07D7CD692BA3</vt:lpwstr>
  </property>
  <property fmtid="{D5CDD505-2E9C-101B-9397-08002B2CF9AE}" pid="3" name="KSOProductBuildVer">
    <vt:lpwstr>2052-11.1.0.11744</vt:lpwstr>
  </property>
</Properties>
</file>